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7" r:id="rId7"/>
    <p:sldId id="261" r:id="rId8"/>
    <p:sldId id="262" r:id="rId9"/>
    <p:sldId id="263" r:id="rId10"/>
    <p:sldId id="264" r:id="rId11"/>
    <p:sldId id="265"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2" r:id="rId25"/>
    <p:sldId id="283" r:id="rId26"/>
    <p:sldId id="284" r:id="rId27"/>
    <p:sldId id="285" r:id="rId28"/>
    <p:sldId id="287"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CE3E0-7193-4B59-9E3D-B9240BC64E25}" type="datetimeFigureOut">
              <a:rPr lang="en-US" smtClean="0"/>
              <a:t>7/28/2017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D2B7C-2F33-46B5-8956-1546E923E7D4}" type="slidenum">
              <a:rPr lang="en-US" smtClean="0"/>
              <a:t>‹#›</a:t>
            </a:fld>
            <a:endParaRPr lang="en-US"/>
          </a:p>
        </p:txBody>
      </p:sp>
    </p:spTree>
    <p:extLst>
      <p:ext uri="{BB962C8B-B14F-4D97-AF65-F5344CB8AC3E}">
        <p14:creationId xmlns:p14="http://schemas.microsoft.com/office/powerpoint/2010/main" val="3165223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our work titled as Learning to hallucinate face images via component generation and enhancement. The authors are from city university of </a:t>
            </a:r>
            <a:r>
              <a:rPr lang="en-US" dirty="0" err="1"/>
              <a:t>hong</a:t>
            </a:r>
            <a:r>
              <a:rPr lang="en-US" dirty="0"/>
              <a:t> </a:t>
            </a:r>
            <a:r>
              <a:rPr lang="en-US" dirty="0" err="1"/>
              <a:t>kong</a:t>
            </a:r>
            <a:r>
              <a:rPr lang="en-US" dirty="0"/>
              <a:t>, south china university of technology, </a:t>
            </a:r>
            <a:r>
              <a:rPr lang="en-US" dirty="0" err="1"/>
              <a:t>tencent</a:t>
            </a:r>
            <a:r>
              <a:rPr lang="en-US" dirty="0"/>
              <a:t> </a:t>
            </a:r>
            <a:r>
              <a:rPr lang="en-US" dirty="0" err="1"/>
              <a:t>ai</a:t>
            </a:r>
            <a:r>
              <a:rPr lang="en-US" dirty="0"/>
              <a:t> lab, and university of science and technology of china.</a:t>
            </a:r>
          </a:p>
        </p:txBody>
      </p:sp>
      <p:sp>
        <p:nvSpPr>
          <p:cNvPr id="4" name="Slide Number Placeholder 3"/>
          <p:cNvSpPr>
            <a:spLocks noGrp="1"/>
          </p:cNvSpPr>
          <p:nvPr>
            <p:ph type="sldNum" sz="quarter" idx="10"/>
          </p:nvPr>
        </p:nvSpPr>
        <p:spPr/>
        <p:txBody>
          <a:bodyPr/>
          <a:lstStyle/>
          <a:p>
            <a:fld id="{F96D2B7C-2F33-46B5-8956-1546E923E7D4}" type="slidenum">
              <a:rPr lang="en-US" smtClean="0"/>
              <a:t>1</a:t>
            </a:fld>
            <a:endParaRPr lang="en-US"/>
          </a:p>
        </p:txBody>
      </p:sp>
    </p:spTree>
    <p:extLst>
      <p:ext uri="{BB962C8B-B14F-4D97-AF65-F5344CB8AC3E}">
        <p14:creationId xmlns:p14="http://schemas.microsoft.com/office/powerpoint/2010/main" val="356271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they exploit the image gradients from the HR training images and transfer it into LR input. It enrich the facial structure and the edges are sharp. It reduces the blur effect caused by interpolation </a:t>
            </a:r>
            <a:r>
              <a:rPr lang="en-US" dirty="0" err="1"/>
              <a:t>upsampling</a:t>
            </a:r>
            <a:r>
              <a:rPr lang="en-US" dirty="0"/>
              <a:t>.</a:t>
            </a:r>
          </a:p>
        </p:txBody>
      </p:sp>
      <p:sp>
        <p:nvSpPr>
          <p:cNvPr id="4" name="Slide Number Placeholder 3"/>
          <p:cNvSpPr>
            <a:spLocks noGrp="1"/>
          </p:cNvSpPr>
          <p:nvPr>
            <p:ph type="sldNum" sz="quarter" idx="10"/>
          </p:nvPr>
        </p:nvSpPr>
        <p:spPr/>
        <p:txBody>
          <a:bodyPr/>
          <a:lstStyle/>
          <a:p>
            <a:fld id="{F96D2B7C-2F33-46B5-8956-1546E923E7D4}" type="slidenum">
              <a:rPr lang="en-US" smtClean="0"/>
              <a:t>10</a:t>
            </a:fld>
            <a:endParaRPr lang="en-US"/>
          </a:p>
        </p:txBody>
      </p:sp>
    </p:spTree>
    <p:extLst>
      <p:ext uri="{BB962C8B-B14F-4D97-AF65-F5344CB8AC3E}">
        <p14:creationId xmlns:p14="http://schemas.microsoft.com/office/powerpoint/2010/main" val="3727458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deep learning based framework is popular. The GAN based framework is proposed to </a:t>
            </a:r>
            <a:r>
              <a:rPr lang="en-US" dirty="0" err="1"/>
              <a:t>upsample</a:t>
            </a:r>
            <a:r>
              <a:rPr lang="en-US" dirty="0"/>
              <a:t> input images which is visually similar with the ground truth image.</a:t>
            </a:r>
          </a:p>
        </p:txBody>
      </p:sp>
      <p:sp>
        <p:nvSpPr>
          <p:cNvPr id="4" name="Slide Number Placeholder 3"/>
          <p:cNvSpPr>
            <a:spLocks noGrp="1"/>
          </p:cNvSpPr>
          <p:nvPr>
            <p:ph type="sldNum" sz="quarter" idx="10"/>
          </p:nvPr>
        </p:nvSpPr>
        <p:spPr/>
        <p:txBody>
          <a:bodyPr/>
          <a:lstStyle/>
          <a:p>
            <a:fld id="{F96D2B7C-2F33-46B5-8956-1546E923E7D4}" type="slidenum">
              <a:rPr lang="en-US" smtClean="0"/>
              <a:t>11</a:t>
            </a:fld>
            <a:endParaRPr lang="en-US"/>
          </a:p>
        </p:txBody>
      </p:sp>
    </p:spTree>
    <p:extLst>
      <p:ext uri="{BB962C8B-B14F-4D97-AF65-F5344CB8AC3E}">
        <p14:creationId xmlns:p14="http://schemas.microsoft.com/office/powerpoint/2010/main" val="823471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demonstrated success, existing data-driven frameworks suffer from the accurate correspondence establishment between LR input and LR training images. As the resolution is typically low (e.g., 60*80) for a LR image, the discriminative ability of the empirical features are limited. The inaccurate correspondence will lead to erroneous HR image content transfer and brings blur and artifacts. Meanwhile, GAN based network does not focus on the pixel wise alignment between output and ground truth. They do not favor numerical numbers although the visual quality seems fine. In this work, we propose to generate deep features to establish accurate correspondence for solving this </a:t>
            </a:r>
            <a:r>
              <a:rPr lang="en-US" dirty="0" err="1"/>
              <a:t>limiation</a:t>
            </a:r>
            <a:r>
              <a:rPr lang="en-US" dirty="0"/>
              <a:t>.</a:t>
            </a:r>
          </a:p>
        </p:txBody>
      </p:sp>
      <p:sp>
        <p:nvSpPr>
          <p:cNvPr id="4" name="Slide Number Placeholder 3"/>
          <p:cNvSpPr>
            <a:spLocks noGrp="1"/>
          </p:cNvSpPr>
          <p:nvPr>
            <p:ph type="sldNum" sz="quarter" idx="10"/>
          </p:nvPr>
        </p:nvSpPr>
        <p:spPr/>
        <p:txBody>
          <a:bodyPr/>
          <a:lstStyle/>
          <a:p>
            <a:fld id="{F96D2B7C-2F33-46B5-8956-1546E923E7D4}" type="slidenum">
              <a:rPr lang="en-US" smtClean="0"/>
              <a:t>12</a:t>
            </a:fld>
            <a:endParaRPr lang="en-US"/>
          </a:p>
        </p:txBody>
      </p:sp>
    </p:spTree>
    <p:extLst>
      <p:ext uri="{BB962C8B-B14F-4D97-AF65-F5344CB8AC3E}">
        <p14:creationId xmlns:p14="http://schemas.microsoft.com/office/powerpoint/2010/main" val="4179450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framework consists of two steps. First we generate deep facial component independently.  Then we extract HR structures and enhance deep facial components. For the presentation purpose, in the following we use the whole image as the algorithm illustration. </a:t>
            </a:r>
          </a:p>
        </p:txBody>
      </p:sp>
      <p:sp>
        <p:nvSpPr>
          <p:cNvPr id="4" name="Slide Number Placeholder 3"/>
          <p:cNvSpPr>
            <a:spLocks noGrp="1"/>
          </p:cNvSpPr>
          <p:nvPr>
            <p:ph type="sldNum" sz="quarter" idx="10"/>
          </p:nvPr>
        </p:nvSpPr>
        <p:spPr/>
        <p:txBody>
          <a:bodyPr/>
          <a:lstStyle/>
          <a:p>
            <a:fld id="{F96D2B7C-2F33-46B5-8956-1546E923E7D4}" type="slidenum">
              <a:rPr lang="en-US" smtClean="0"/>
              <a:t>13</a:t>
            </a:fld>
            <a:endParaRPr lang="en-US"/>
          </a:p>
        </p:txBody>
      </p:sp>
    </p:spTree>
    <p:extLst>
      <p:ext uri="{BB962C8B-B14F-4D97-AF65-F5344CB8AC3E}">
        <p14:creationId xmlns:p14="http://schemas.microsoft.com/office/powerpoint/2010/main" val="3715744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generate facial components using several CNN networks. Each network follows the SRCNN structure and </a:t>
            </a:r>
            <a:r>
              <a:rPr lang="en-US" dirty="0" err="1"/>
              <a:t>upsample</a:t>
            </a:r>
            <a:r>
              <a:rPr lang="en-US" dirty="0"/>
              <a:t> input images. We segment facial components using masks and collect facial patches for each components. Then these facial patches are used for the network training. Through this process, we exploit the unique features for each facial component. </a:t>
            </a:r>
          </a:p>
        </p:txBody>
      </p:sp>
      <p:sp>
        <p:nvSpPr>
          <p:cNvPr id="4" name="Slide Number Placeholder 3"/>
          <p:cNvSpPr>
            <a:spLocks noGrp="1"/>
          </p:cNvSpPr>
          <p:nvPr>
            <p:ph type="sldNum" sz="quarter" idx="10"/>
          </p:nvPr>
        </p:nvSpPr>
        <p:spPr/>
        <p:txBody>
          <a:bodyPr/>
          <a:lstStyle/>
          <a:p>
            <a:fld id="{F96D2B7C-2F33-46B5-8956-1546E923E7D4}" type="slidenum">
              <a:rPr lang="en-US" smtClean="0"/>
              <a:t>14</a:t>
            </a:fld>
            <a:endParaRPr lang="en-US"/>
          </a:p>
        </p:txBody>
      </p:sp>
    </p:spTree>
    <p:extLst>
      <p:ext uri="{BB962C8B-B14F-4D97-AF65-F5344CB8AC3E}">
        <p14:creationId xmlns:p14="http://schemas.microsoft.com/office/powerpoint/2010/main" val="3820926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 an intermediate result upon this step. The left face image is obtained based on component generation and the right image is the ground truth. We observe that the flat region (e.g., cheek) is similar while the facial components (e.g., eyes, noses, mouths) are different.  It is because CNN is not effective to enrich high frequency details during super resolution. However, the produced result can be regarded as an intermediate step to connect training and input images. Specifically, we generate the deep components of both training and input images. The components of training images will form a training pair with their HR counterpart. It is more descriptive to establish the correspondence compared with empirical features.  </a:t>
            </a:r>
          </a:p>
        </p:txBody>
      </p:sp>
      <p:sp>
        <p:nvSpPr>
          <p:cNvPr id="4" name="Slide Number Placeholder 3"/>
          <p:cNvSpPr>
            <a:spLocks noGrp="1"/>
          </p:cNvSpPr>
          <p:nvPr>
            <p:ph type="sldNum" sz="quarter" idx="10"/>
          </p:nvPr>
        </p:nvSpPr>
        <p:spPr/>
        <p:txBody>
          <a:bodyPr/>
          <a:lstStyle/>
          <a:p>
            <a:fld id="{F96D2B7C-2F33-46B5-8956-1546E923E7D4}" type="slidenum">
              <a:rPr lang="en-US" smtClean="0"/>
              <a:t>15</a:t>
            </a:fld>
            <a:endParaRPr lang="en-US"/>
          </a:p>
        </p:txBody>
      </p:sp>
    </p:spTree>
    <p:extLst>
      <p:ext uri="{BB962C8B-B14F-4D97-AF65-F5344CB8AC3E}">
        <p14:creationId xmlns:p14="http://schemas.microsoft.com/office/powerpoint/2010/main" val="242640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construct the training pairs, we perform patch based K-NN search between the deep components of input and training images. We learn a linear regression based on the correspondences and use it to map HR counterparts into synthesized results.</a:t>
            </a:r>
          </a:p>
        </p:txBody>
      </p:sp>
      <p:sp>
        <p:nvSpPr>
          <p:cNvPr id="4" name="Slide Number Placeholder 3"/>
          <p:cNvSpPr>
            <a:spLocks noGrp="1"/>
          </p:cNvSpPr>
          <p:nvPr>
            <p:ph type="sldNum" sz="quarter" idx="10"/>
          </p:nvPr>
        </p:nvSpPr>
        <p:spPr/>
        <p:txBody>
          <a:bodyPr/>
          <a:lstStyle/>
          <a:p>
            <a:fld id="{F96D2B7C-2F33-46B5-8956-1546E923E7D4}" type="slidenum">
              <a:rPr lang="en-US" smtClean="0"/>
              <a:t>16</a:t>
            </a:fld>
            <a:endParaRPr lang="en-US"/>
          </a:p>
        </p:txBody>
      </p:sp>
    </p:spTree>
    <p:extLst>
      <p:ext uri="{BB962C8B-B14F-4D97-AF65-F5344CB8AC3E}">
        <p14:creationId xmlns:p14="http://schemas.microsoft.com/office/powerpoint/2010/main" val="279881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observe that although facial components are enriched in the results shown on the right side. The base of the image is quite different compared with the CNN </a:t>
            </a:r>
            <a:r>
              <a:rPr lang="en-US" dirty="0" err="1"/>
              <a:t>upsampled</a:t>
            </a:r>
            <a:r>
              <a:rPr lang="en-US" dirty="0"/>
              <a:t> image shown on the left. It is because the synthesized image are from multiple training images and their lighting are different from each other. We then aim to extract the HR details from this synthesized image and add it back into the CNN </a:t>
            </a:r>
            <a:r>
              <a:rPr lang="en-US" dirty="0" err="1"/>
              <a:t>upsampled</a:t>
            </a:r>
            <a:r>
              <a:rPr lang="en-US" dirty="0"/>
              <a:t> image.</a:t>
            </a:r>
          </a:p>
        </p:txBody>
      </p:sp>
      <p:sp>
        <p:nvSpPr>
          <p:cNvPr id="4" name="Slide Number Placeholder 3"/>
          <p:cNvSpPr>
            <a:spLocks noGrp="1"/>
          </p:cNvSpPr>
          <p:nvPr>
            <p:ph type="sldNum" sz="quarter" idx="10"/>
          </p:nvPr>
        </p:nvSpPr>
        <p:spPr/>
        <p:txBody>
          <a:bodyPr/>
          <a:lstStyle/>
          <a:p>
            <a:fld id="{F96D2B7C-2F33-46B5-8956-1546E923E7D4}" type="slidenum">
              <a:rPr lang="en-US" smtClean="0"/>
              <a:t>17</a:t>
            </a:fld>
            <a:endParaRPr lang="en-US"/>
          </a:p>
        </p:txBody>
      </p:sp>
    </p:spTree>
    <p:extLst>
      <p:ext uri="{BB962C8B-B14F-4D97-AF65-F5344CB8AC3E}">
        <p14:creationId xmlns:p14="http://schemas.microsoft.com/office/powerpoint/2010/main" val="4103050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aim to enhance the deep components using high frequency details using edge-preserving filtering. We are inspired by the flash and non-flash image denoising. We filter CNN </a:t>
            </a:r>
            <a:r>
              <a:rPr lang="en-US" dirty="0" err="1"/>
              <a:t>upsampled</a:t>
            </a:r>
            <a:r>
              <a:rPr lang="en-US" dirty="0"/>
              <a:t> image using the guidance as synthesized image. So the high frequency details will be transferred into filtered result. However, some details will be missing through the filtering process. Nevertheless, we will create a similar detail missing scenario where we filter the synthesized image itself. So the missing details will be captured through subtracting the filtered image using the original images and be added back to the deep components.</a:t>
            </a:r>
          </a:p>
        </p:txBody>
      </p:sp>
      <p:sp>
        <p:nvSpPr>
          <p:cNvPr id="4" name="Slide Number Placeholder 3"/>
          <p:cNvSpPr>
            <a:spLocks noGrp="1"/>
          </p:cNvSpPr>
          <p:nvPr>
            <p:ph type="sldNum" sz="quarter" idx="10"/>
          </p:nvPr>
        </p:nvSpPr>
        <p:spPr/>
        <p:txBody>
          <a:bodyPr/>
          <a:lstStyle/>
          <a:p>
            <a:fld id="{F96D2B7C-2F33-46B5-8956-1546E923E7D4}" type="slidenum">
              <a:rPr lang="en-US" smtClean="0"/>
              <a:t>18</a:t>
            </a:fld>
            <a:endParaRPr lang="en-US"/>
          </a:p>
        </p:txBody>
      </p:sp>
    </p:spTree>
    <p:extLst>
      <p:ext uri="{BB962C8B-B14F-4D97-AF65-F5344CB8AC3E}">
        <p14:creationId xmlns:p14="http://schemas.microsoft.com/office/powerpoint/2010/main" val="2554376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our method will produce high quality facial component as well as low frequency base part shown on the right. It contains similar base component with the CNN </a:t>
            </a:r>
            <a:r>
              <a:rPr lang="en-US" dirty="0" err="1"/>
              <a:t>upsampled</a:t>
            </a:r>
            <a:r>
              <a:rPr lang="en-US" dirty="0"/>
              <a:t> images while maintaining high frequency facial components.</a:t>
            </a:r>
          </a:p>
        </p:txBody>
      </p:sp>
      <p:sp>
        <p:nvSpPr>
          <p:cNvPr id="4" name="Slide Number Placeholder 3"/>
          <p:cNvSpPr>
            <a:spLocks noGrp="1"/>
          </p:cNvSpPr>
          <p:nvPr>
            <p:ph type="sldNum" sz="quarter" idx="10"/>
          </p:nvPr>
        </p:nvSpPr>
        <p:spPr/>
        <p:txBody>
          <a:bodyPr/>
          <a:lstStyle/>
          <a:p>
            <a:fld id="{F96D2B7C-2F33-46B5-8956-1546E923E7D4}" type="slidenum">
              <a:rPr lang="en-US" smtClean="0"/>
              <a:t>19</a:t>
            </a:fld>
            <a:endParaRPr lang="en-US"/>
          </a:p>
        </p:txBody>
      </p:sp>
    </p:spTree>
    <p:extLst>
      <p:ext uri="{BB962C8B-B14F-4D97-AF65-F5344CB8AC3E}">
        <p14:creationId xmlns:p14="http://schemas.microsoft.com/office/powerpoint/2010/main" val="98793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our work in the following aspects. First, we give a brief introduction of the face hallucination topic and its applications, then we survey the existing work and analyze their limitations. Further, we propose our method and finally we show some video demos and visual results.</a:t>
            </a:r>
          </a:p>
        </p:txBody>
      </p:sp>
      <p:sp>
        <p:nvSpPr>
          <p:cNvPr id="4" name="Slide Number Placeholder 3"/>
          <p:cNvSpPr>
            <a:spLocks noGrp="1"/>
          </p:cNvSpPr>
          <p:nvPr>
            <p:ph type="sldNum" sz="quarter" idx="10"/>
          </p:nvPr>
        </p:nvSpPr>
        <p:spPr/>
        <p:txBody>
          <a:bodyPr/>
          <a:lstStyle/>
          <a:p>
            <a:fld id="{F96D2B7C-2F33-46B5-8956-1546E923E7D4}" type="slidenum">
              <a:rPr lang="en-US" smtClean="0"/>
              <a:t>2</a:t>
            </a:fld>
            <a:endParaRPr lang="en-US"/>
          </a:p>
        </p:txBody>
      </p:sp>
    </p:spTree>
    <p:extLst>
      <p:ext uri="{BB962C8B-B14F-4D97-AF65-F5344CB8AC3E}">
        <p14:creationId xmlns:p14="http://schemas.microsoft.com/office/powerpoint/2010/main" val="280188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show the experiments.</a:t>
            </a:r>
          </a:p>
        </p:txBody>
      </p:sp>
      <p:sp>
        <p:nvSpPr>
          <p:cNvPr id="4" name="Slide Number Placeholder 3"/>
          <p:cNvSpPr>
            <a:spLocks noGrp="1"/>
          </p:cNvSpPr>
          <p:nvPr>
            <p:ph type="sldNum" sz="quarter" idx="10"/>
          </p:nvPr>
        </p:nvSpPr>
        <p:spPr/>
        <p:txBody>
          <a:bodyPr/>
          <a:lstStyle/>
          <a:p>
            <a:fld id="{F96D2B7C-2F33-46B5-8956-1546E923E7D4}" type="slidenum">
              <a:rPr lang="en-US" smtClean="0"/>
              <a:t>20</a:t>
            </a:fld>
            <a:endParaRPr lang="en-US"/>
          </a:p>
        </p:txBody>
      </p:sp>
    </p:spTree>
    <p:extLst>
      <p:ext uri="{BB962C8B-B14F-4D97-AF65-F5344CB8AC3E}">
        <p14:creationId xmlns:p14="http://schemas.microsoft.com/office/powerpoint/2010/main" val="2376888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experiments on several benchmarks including multi-pie dataset and </a:t>
            </a:r>
            <a:r>
              <a:rPr lang="en-US" dirty="0" err="1"/>
              <a:t>pubfig</a:t>
            </a:r>
            <a:r>
              <a:rPr lang="en-US" dirty="0"/>
              <a:t> dataset. Meanwhile, we evaluate on the real world videos.</a:t>
            </a:r>
          </a:p>
        </p:txBody>
      </p:sp>
      <p:sp>
        <p:nvSpPr>
          <p:cNvPr id="4" name="Slide Number Placeholder 3"/>
          <p:cNvSpPr>
            <a:spLocks noGrp="1"/>
          </p:cNvSpPr>
          <p:nvPr>
            <p:ph type="sldNum" sz="quarter" idx="10"/>
          </p:nvPr>
        </p:nvSpPr>
        <p:spPr/>
        <p:txBody>
          <a:bodyPr/>
          <a:lstStyle/>
          <a:p>
            <a:fld id="{F96D2B7C-2F33-46B5-8956-1546E923E7D4}" type="slidenum">
              <a:rPr lang="en-US" smtClean="0"/>
              <a:t>21</a:t>
            </a:fld>
            <a:endParaRPr lang="en-US"/>
          </a:p>
        </p:txBody>
      </p:sp>
    </p:spTree>
    <p:extLst>
      <p:ext uri="{BB962C8B-B14F-4D97-AF65-F5344CB8AC3E}">
        <p14:creationId xmlns:p14="http://schemas.microsoft.com/office/powerpoint/2010/main" val="2016814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 with state-of-the-art image super resolution and face hallucination methods (FHTP, SCSR, SFH, SRCNN and </a:t>
            </a:r>
            <a:r>
              <a:rPr lang="en-US" dirty="0" err="1"/>
              <a:t>SRResnet</a:t>
            </a:r>
            <a:r>
              <a:rPr lang="en-US" dirty="0"/>
              <a:t>). The evaluation metric is PSNR and SSIM. The upscaling factor during the experiments are set as 4 and 10.</a:t>
            </a:r>
          </a:p>
        </p:txBody>
      </p:sp>
      <p:sp>
        <p:nvSpPr>
          <p:cNvPr id="4" name="Slide Number Placeholder 3"/>
          <p:cNvSpPr>
            <a:spLocks noGrp="1"/>
          </p:cNvSpPr>
          <p:nvPr>
            <p:ph type="sldNum" sz="quarter" idx="10"/>
          </p:nvPr>
        </p:nvSpPr>
        <p:spPr/>
        <p:txBody>
          <a:bodyPr/>
          <a:lstStyle/>
          <a:p>
            <a:fld id="{F96D2B7C-2F33-46B5-8956-1546E923E7D4}" type="slidenum">
              <a:rPr lang="en-US" smtClean="0"/>
              <a:t>22</a:t>
            </a:fld>
            <a:endParaRPr lang="en-US"/>
          </a:p>
        </p:txBody>
      </p:sp>
    </p:spTree>
    <p:extLst>
      <p:ext uri="{BB962C8B-B14F-4D97-AF65-F5344CB8AC3E}">
        <p14:creationId xmlns:p14="http://schemas.microsoft.com/office/powerpoint/2010/main" val="2282109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 the visual comparison with FHTP on the multi-pie frontal dataset. The left region is zoomed in via close ups. It indicates that our method perform favorably against the FHTP. The reason is that we use deep component to accurately establish the correspondence between HR and LR and thus enable effective detail transfer.</a:t>
            </a:r>
          </a:p>
        </p:txBody>
      </p:sp>
      <p:sp>
        <p:nvSpPr>
          <p:cNvPr id="4" name="Slide Number Placeholder 3"/>
          <p:cNvSpPr>
            <a:spLocks noGrp="1"/>
          </p:cNvSpPr>
          <p:nvPr>
            <p:ph type="sldNum" sz="quarter" idx="10"/>
          </p:nvPr>
        </p:nvSpPr>
        <p:spPr/>
        <p:txBody>
          <a:bodyPr/>
          <a:lstStyle/>
          <a:p>
            <a:fld id="{F96D2B7C-2F33-46B5-8956-1546E923E7D4}" type="slidenum">
              <a:rPr lang="en-US" smtClean="0"/>
              <a:t>23</a:t>
            </a:fld>
            <a:endParaRPr lang="en-US"/>
          </a:p>
        </p:txBody>
      </p:sp>
    </p:spTree>
    <p:extLst>
      <p:ext uri="{BB962C8B-B14F-4D97-AF65-F5344CB8AC3E}">
        <p14:creationId xmlns:p14="http://schemas.microsoft.com/office/powerpoint/2010/main" val="239000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method performs well on the pose variation datasets. The close up indicates the mouth region where incorrect gradient transfer appears in the SFH results. In comparison, our method does not suffer from this process.</a:t>
            </a:r>
          </a:p>
        </p:txBody>
      </p:sp>
      <p:sp>
        <p:nvSpPr>
          <p:cNvPr id="4" name="Slide Number Placeholder 3"/>
          <p:cNvSpPr>
            <a:spLocks noGrp="1"/>
          </p:cNvSpPr>
          <p:nvPr>
            <p:ph type="sldNum" sz="quarter" idx="10"/>
          </p:nvPr>
        </p:nvSpPr>
        <p:spPr/>
        <p:txBody>
          <a:bodyPr/>
          <a:lstStyle/>
          <a:p>
            <a:fld id="{F96D2B7C-2F33-46B5-8956-1546E923E7D4}" type="slidenum">
              <a:rPr lang="en-US" smtClean="0"/>
              <a:t>24</a:t>
            </a:fld>
            <a:endParaRPr lang="en-US"/>
          </a:p>
        </p:txBody>
      </p:sp>
    </p:spTree>
    <p:extLst>
      <p:ext uri="{BB962C8B-B14F-4D97-AF65-F5344CB8AC3E}">
        <p14:creationId xmlns:p14="http://schemas.microsoft.com/office/powerpoint/2010/main" val="2020182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dirty="0" err="1"/>
              <a:t>pubfig</a:t>
            </a:r>
            <a:r>
              <a:rPr lang="en-US" dirty="0"/>
              <a:t> dataset, our method performs favorably against </a:t>
            </a:r>
            <a:r>
              <a:rPr lang="en-US" dirty="0" err="1"/>
              <a:t>SRResnet</a:t>
            </a:r>
            <a:r>
              <a:rPr lang="en-US" dirty="0"/>
              <a:t>. Because of accurate HR detail transfer, we achieve higher quality facial components.</a:t>
            </a:r>
          </a:p>
        </p:txBody>
      </p:sp>
      <p:sp>
        <p:nvSpPr>
          <p:cNvPr id="4" name="Slide Number Placeholder 3"/>
          <p:cNvSpPr>
            <a:spLocks noGrp="1"/>
          </p:cNvSpPr>
          <p:nvPr>
            <p:ph type="sldNum" sz="quarter" idx="10"/>
          </p:nvPr>
        </p:nvSpPr>
        <p:spPr/>
        <p:txBody>
          <a:bodyPr/>
          <a:lstStyle/>
          <a:p>
            <a:fld id="{F96D2B7C-2F33-46B5-8956-1546E923E7D4}" type="slidenum">
              <a:rPr lang="en-US" smtClean="0"/>
              <a:t>25</a:t>
            </a:fld>
            <a:endParaRPr lang="en-US"/>
          </a:p>
        </p:txBody>
      </p:sp>
    </p:spTree>
    <p:extLst>
      <p:ext uri="{BB962C8B-B14F-4D97-AF65-F5344CB8AC3E}">
        <p14:creationId xmlns:p14="http://schemas.microsoft.com/office/powerpoint/2010/main" val="1035233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conduct experiments on the upscaling factor of 10. We achieve superior performance compared with SRCNN. The nose region is zoomed in via the close up.</a:t>
            </a:r>
          </a:p>
        </p:txBody>
      </p:sp>
      <p:sp>
        <p:nvSpPr>
          <p:cNvPr id="4" name="Slide Number Placeholder 3"/>
          <p:cNvSpPr>
            <a:spLocks noGrp="1"/>
          </p:cNvSpPr>
          <p:nvPr>
            <p:ph type="sldNum" sz="quarter" idx="10"/>
          </p:nvPr>
        </p:nvSpPr>
        <p:spPr/>
        <p:txBody>
          <a:bodyPr/>
          <a:lstStyle/>
          <a:p>
            <a:fld id="{F96D2B7C-2F33-46B5-8956-1546E923E7D4}" type="slidenum">
              <a:rPr lang="en-US" smtClean="0"/>
              <a:t>26</a:t>
            </a:fld>
            <a:endParaRPr lang="en-US"/>
          </a:p>
        </p:txBody>
      </p:sp>
    </p:spTree>
    <p:extLst>
      <p:ext uri="{BB962C8B-B14F-4D97-AF65-F5344CB8AC3E}">
        <p14:creationId xmlns:p14="http://schemas.microsoft.com/office/powerpoint/2010/main" val="391704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real world video demo. (Read the sentences is fine.)</a:t>
            </a:r>
          </a:p>
        </p:txBody>
      </p:sp>
      <p:sp>
        <p:nvSpPr>
          <p:cNvPr id="4" name="Slide Number Placeholder 3"/>
          <p:cNvSpPr>
            <a:spLocks noGrp="1"/>
          </p:cNvSpPr>
          <p:nvPr>
            <p:ph type="sldNum" sz="quarter" idx="10"/>
          </p:nvPr>
        </p:nvSpPr>
        <p:spPr/>
        <p:txBody>
          <a:bodyPr/>
          <a:lstStyle/>
          <a:p>
            <a:fld id="{F96D2B7C-2F33-46B5-8956-1546E923E7D4}" type="slidenum">
              <a:rPr lang="en-US" smtClean="0"/>
              <a:t>27</a:t>
            </a:fld>
            <a:endParaRPr lang="en-US"/>
          </a:p>
        </p:txBody>
      </p:sp>
    </p:spTree>
    <p:extLst>
      <p:ext uri="{BB962C8B-B14F-4D97-AF65-F5344CB8AC3E}">
        <p14:creationId xmlns:p14="http://schemas.microsoft.com/office/powerpoint/2010/main" val="3564490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slides.</a:t>
            </a:r>
          </a:p>
        </p:txBody>
      </p:sp>
      <p:sp>
        <p:nvSpPr>
          <p:cNvPr id="4" name="Slide Number Placeholder 3"/>
          <p:cNvSpPr>
            <a:spLocks noGrp="1"/>
          </p:cNvSpPr>
          <p:nvPr>
            <p:ph type="sldNum" sz="quarter" idx="10"/>
          </p:nvPr>
        </p:nvSpPr>
        <p:spPr/>
        <p:txBody>
          <a:bodyPr/>
          <a:lstStyle/>
          <a:p>
            <a:fld id="{F96D2B7C-2F33-46B5-8956-1546E923E7D4}" type="slidenum">
              <a:rPr lang="en-US" smtClean="0"/>
              <a:t>28</a:t>
            </a:fld>
            <a:endParaRPr lang="en-US"/>
          </a:p>
        </p:txBody>
      </p:sp>
    </p:spTree>
    <p:extLst>
      <p:ext uri="{BB962C8B-B14F-4D97-AF65-F5344CB8AC3E}">
        <p14:creationId xmlns:p14="http://schemas.microsoft.com/office/powerpoint/2010/main" val="1185606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set up the websites. Any questions are welcome. (Please stay on this slide because of gif refreshing. It will leave impression on the audience.)</a:t>
            </a:r>
          </a:p>
        </p:txBody>
      </p:sp>
      <p:sp>
        <p:nvSpPr>
          <p:cNvPr id="4" name="Slide Number Placeholder 3"/>
          <p:cNvSpPr>
            <a:spLocks noGrp="1"/>
          </p:cNvSpPr>
          <p:nvPr>
            <p:ph type="sldNum" sz="quarter" idx="10"/>
          </p:nvPr>
        </p:nvSpPr>
        <p:spPr/>
        <p:txBody>
          <a:bodyPr/>
          <a:lstStyle/>
          <a:p>
            <a:fld id="{F96D2B7C-2F33-46B5-8956-1546E923E7D4}" type="slidenum">
              <a:rPr lang="en-US" smtClean="0"/>
              <a:t>29</a:t>
            </a:fld>
            <a:endParaRPr lang="en-US"/>
          </a:p>
        </p:txBody>
      </p:sp>
    </p:spTree>
    <p:extLst>
      <p:ext uri="{BB962C8B-B14F-4D97-AF65-F5344CB8AC3E}">
        <p14:creationId xmlns:p14="http://schemas.microsoft.com/office/powerpoint/2010/main" val="337790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 hallucination is a domain specific problem which generates HR face images from LR inputs. The main difference with generic image super resolution is that we need to specifically handle facial features, which are sensitive to humans.  </a:t>
            </a:r>
          </a:p>
        </p:txBody>
      </p:sp>
      <p:sp>
        <p:nvSpPr>
          <p:cNvPr id="4" name="Slide Number Placeholder 3"/>
          <p:cNvSpPr>
            <a:spLocks noGrp="1"/>
          </p:cNvSpPr>
          <p:nvPr>
            <p:ph type="sldNum" sz="quarter" idx="10"/>
          </p:nvPr>
        </p:nvSpPr>
        <p:spPr/>
        <p:txBody>
          <a:bodyPr/>
          <a:lstStyle/>
          <a:p>
            <a:fld id="{F96D2B7C-2F33-46B5-8956-1546E923E7D4}" type="slidenum">
              <a:rPr lang="en-US" smtClean="0"/>
              <a:t>3</a:t>
            </a:fld>
            <a:endParaRPr lang="en-US"/>
          </a:p>
        </p:txBody>
      </p:sp>
    </p:spTree>
    <p:extLst>
      <p:ext uri="{BB962C8B-B14F-4D97-AF65-F5344CB8AC3E}">
        <p14:creationId xmlns:p14="http://schemas.microsoft.com/office/powerpoint/2010/main" val="187366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applications of face hallucination consists of two aspects. The first one resides in the face image editing area where the LR face patches can be enhanced into HR for further editing purpose.</a:t>
            </a:r>
          </a:p>
        </p:txBody>
      </p:sp>
      <p:sp>
        <p:nvSpPr>
          <p:cNvPr id="4" name="Slide Number Placeholder 3"/>
          <p:cNvSpPr>
            <a:spLocks noGrp="1"/>
          </p:cNvSpPr>
          <p:nvPr>
            <p:ph type="sldNum" sz="quarter" idx="10"/>
          </p:nvPr>
        </p:nvSpPr>
        <p:spPr/>
        <p:txBody>
          <a:bodyPr/>
          <a:lstStyle/>
          <a:p>
            <a:fld id="{F96D2B7C-2F33-46B5-8956-1546E923E7D4}" type="slidenum">
              <a:rPr lang="en-US" smtClean="0"/>
              <a:t>4</a:t>
            </a:fld>
            <a:endParaRPr lang="en-US"/>
          </a:p>
        </p:txBody>
      </p:sp>
    </p:spTree>
    <p:extLst>
      <p:ext uri="{BB962C8B-B14F-4D97-AF65-F5344CB8AC3E}">
        <p14:creationId xmlns:p14="http://schemas.microsoft.com/office/powerpoint/2010/main" val="306549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one resides on video </a:t>
            </a:r>
            <a:r>
              <a:rPr lang="en-US" sz="1200" dirty="0">
                <a:solidFill>
                  <a:schemeClr val="bg1"/>
                </a:solidFill>
                <a:latin typeface="Palatino Linotype" panose="02040502050505030304" pitchFamily="18" charset="0"/>
              </a:rPr>
              <a:t>surveillance where it is adopted as a preprocessing step to </a:t>
            </a:r>
            <a:r>
              <a:rPr lang="en-US" sz="1200" dirty="0" err="1">
                <a:solidFill>
                  <a:schemeClr val="bg1"/>
                </a:solidFill>
                <a:latin typeface="Palatino Linotype" panose="02040502050505030304" pitchFamily="18" charset="0"/>
              </a:rPr>
              <a:t>upsample</a:t>
            </a:r>
            <a:r>
              <a:rPr lang="en-US" sz="1200" dirty="0">
                <a:solidFill>
                  <a:schemeClr val="bg1"/>
                </a:solidFill>
                <a:latin typeface="Palatino Linotype" panose="02040502050505030304" pitchFamily="18" charset="0"/>
              </a:rPr>
              <a:t> face images for face recognition.</a:t>
            </a:r>
            <a:endParaRPr lang="en-US" dirty="0"/>
          </a:p>
        </p:txBody>
      </p:sp>
      <p:sp>
        <p:nvSpPr>
          <p:cNvPr id="4" name="Slide Number Placeholder 3"/>
          <p:cNvSpPr>
            <a:spLocks noGrp="1"/>
          </p:cNvSpPr>
          <p:nvPr>
            <p:ph type="sldNum" sz="quarter" idx="10"/>
          </p:nvPr>
        </p:nvSpPr>
        <p:spPr/>
        <p:txBody>
          <a:bodyPr/>
          <a:lstStyle/>
          <a:p>
            <a:fld id="{F96D2B7C-2F33-46B5-8956-1546E923E7D4}" type="slidenum">
              <a:rPr lang="en-US" smtClean="0"/>
              <a:t>5</a:t>
            </a:fld>
            <a:endParaRPr lang="en-US"/>
          </a:p>
        </p:txBody>
      </p:sp>
    </p:spTree>
    <p:extLst>
      <p:ext uri="{BB962C8B-B14F-4D97-AF65-F5344CB8AC3E}">
        <p14:creationId xmlns:p14="http://schemas.microsoft.com/office/powerpoint/2010/main" val="114720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give a literature survey of existing methods and analyze their advantages and limitations.</a:t>
            </a:r>
          </a:p>
        </p:txBody>
      </p:sp>
      <p:sp>
        <p:nvSpPr>
          <p:cNvPr id="4" name="Slide Number Placeholder 3"/>
          <p:cNvSpPr>
            <a:spLocks noGrp="1"/>
          </p:cNvSpPr>
          <p:nvPr>
            <p:ph type="sldNum" sz="quarter" idx="10"/>
          </p:nvPr>
        </p:nvSpPr>
        <p:spPr/>
        <p:txBody>
          <a:bodyPr/>
          <a:lstStyle/>
          <a:p>
            <a:fld id="{F96D2B7C-2F33-46B5-8956-1546E923E7D4}" type="slidenum">
              <a:rPr lang="en-US" smtClean="0"/>
              <a:t>6</a:t>
            </a:fld>
            <a:endParaRPr lang="en-US"/>
          </a:p>
        </p:txBody>
      </p:sp>
    </p:spTree>
    <p:extLst>
      <p:ext uri="{BB962C8B-B14F-4D97-AF65-F5344CB8AC3E}">
        <p14:creationId xmlns:p14="http://schemas.microsoft.com/office/powerpoint/2010/main" val="799027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Existing face hallucination methods mainly adopt data-driven framework. They construct a training dataset consisting of LR-HR image pairs. The correspondence between LR input and LR training images are established and then map HR training images into output results. Compared with generic image SR, face hallucination methods will transfer the HR facial components into LR inputs, which enrich the facial features and the results are easily recognized by human beings.</a:t>
            </a:r>
          </a:p>
          <a:p>
            <a:endParaRPr lang="en-US" dirty="0"/>
          </a:p>
        </p:txBody>
      </p:sp>
      <p:sp>
        <p:nvSpPr>
          <p:cNvPr id="4" name="Slide Number Placeholder 3"/>
          <p:cNvSpPr>
            <a:spLocks noGrp="1"/>
          </p:cNvSpPr>
          <p:nvPr>
            <p:ph type="sldNum" sz="quarter" idx="10"/>
          </p:nvPr>
        </p:nvSpPr>
        <p:spPr/>
        <p:txBody>
          <a:bodyPr/>
          <a:lstStyle/>
          <a:p>
            <a:fld id="{F96D2B7C-2F33-46B5-8956-1546E923E7D4}" type="slidenum">
              <a:rPr lang="en-US" smtClean="0"/>
              <a:t>7</a:t>
            </a:fld>
            <a:endParaRPr lang="en-US"/>
          </a:p>
        </p:txBody>
      </p:sp>
    </p:spTree>
    <p:extLst>
      <p:ext uri="{BB962C8B-B14F-4D97-AF65-F5344CB8AC3E}">
        <p14:creationId xmlns:p14="http://schemas.microsoft.com/office/powerpoint/2010/main" val="4110356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existing methods divide face images into local patches. They learn a linear mapping between the LR input and training images. Then they use this mapping function to map HR training images into output result.</a:t>
            </a:r>
          </a:p>
        </p:txBody>
      </p:sp>
      <p:sp>
        <p:nvSpPr>
          <p:cNvPr id="4" name="Slide Number Placeholder 3"/>
          <p:cNvSpPr>
            <a:spLocks noGrp="1"/>
          </p:cNvSpPr>
          <p:nvPr>
            <p:ph type="sldNum" sz="quarter" idx="10"/>
          </p:nvPr>
        </p:nvSpPr>
        <p:spPr/>
        <p:txBody>
          <a:bodyPr/>
          <a:lstStyle/>
          <a:p>
            <a:fld id="{F96D2B7C-2F33-46B5-8956-1546E923E7D4}" type="slidenum">
              <a:rPr lang="en-US" smtClean="0"/>
              <a:t>8</a:t>
            </a:fld>
            <a:endParaRPr lang="en-US"/>
          </a:p>
        </p:txBody>
      </p:sp>
    </p:spTree>
    <p:extLst>
      <p:ext uri="{BB962C8B-B14F-4D97-AF65-F5344CB8AC3E}">
        <p14:creationId xmlns:p14="http://schemas.microsoft.com/office/powerpoint/2010/main" val="1483012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they align training images to match input LR input in pixel-wise and fuse the training images into output via Bayesian estimation. </a:t>
            </a:r>
          </a:p>
        </p:txBody>
      </p:sp>
      <p:sp>
        <p:nvSpPr>
          <p:cNvPr id="4" name="Slide Number Placeholder 3"/>
          <p:cNvSpPr>
            <a:spLocks noGrp="1"/>
          </p:cNvSpPr>
          <p:nvPr>
            <p:ph type="sldNum" sz="quarter" idx="10"/>
          </p:nvPr>
        </p:nvSpPr>
        <p:spPr/>
        <p:txBody>
          <a:bodyPr/>
          <a:lstStyle/>
          <a:p>
            <a:fld id="{F96D2B7C-2F33-46B5-8956-1546E923E7D4}" type="slidenum">
              <a:rPr lang="en-US" smtClean="0"/>
              <a:t>9</a:t>
            </a:fld>
            <a:endParaRPr lang="en-US"/>
          </a:p>
        </p:txBody>
      </p:sp>
    </p:spTree>
    <p:extLst>
      <p:ext uri="{BB962C8B-B14F-4D97-AF65-F5344CB8AC3E}">
        <p14:creationId xmlns:p14="http://schemas.microsoft.com/office/powerpoint/2010/main" val="2506114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814-EF17-4604-AC2C-3E1A515A6F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6337B2-CF2E-4788-908D-127CC9220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BEC620-FB1D-41E5-B09C-A5558EF2322F}"/>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5" name="Footer Placeholder 4">
            <a:extLst>
              <a:ext uri="{FF2B5EF4-FFF2-40B4-BE49-F238E27FC236}">
                <a16:creationId xmlns:a16="http://schemas.microsoft.com/office/drawing/2014/main" id="{56E3CAF5-F07A-48BD-8AF8-D61D6E909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080F1-5E04-4F11-96B1-D07370FFFE77}"/>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40865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38EA-5D3E-4260-A6B1-36BA22FD02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B2C6F3-9D05-4229-9246-644AD64B059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E5AFF-6908-4003-97B7-00DB620DC301}"/>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5" name="Footer Placeholder 4">
            <a:extLst>
              <a:ext uri="{FF2B5EF4-FFF2-40B4-BE49-F238E27FC236}">
                <a16:creationId xmlns:a16="http://schemas.microsoft.com/office/drawing/2014/main" id="{F2AC36AB-7BC4-4F70-9301-BD637FD74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68879-AB8A-4F04-88BE-3859FBD5E93E}"/>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34301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E153A-54BB-4466-9C2E-8E1CAB670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06C26F-87DA-42D8-A0AA-216341685F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16602-7406-41CE-B3AA-61C4A496E426}"/>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5" name="Footer Placeholder 4">
            <a:extLst>
              <a:ext uri="{FF2B5EF4-FFF2-40B4-BE49-F238E27FC236}">
                <a16:creationId xmlns:a16="http://schemas.microsoft.com/office/drawing/2014/main" id="{1840C1E6-3B74-4920-BAAA-8C35132D5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2BD50-C25C-4D01-B7DB-00542D43F3A8}"/>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2347121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90DE-1B78-4817-ACD9-17A2B7A8B2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143C0-D4D0-430F-824A-DD9D8E3CA2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3B695-3F7D-4BEA-B520-5386CFA8A5DF}"/>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5" name="Footer Placeholder 4">
            <a:extLst>
              <a:ext uri="{FF2B5EF4-FFF2-40B4-BE49-F238E27FC236}">
                <a16:creationId xmlns:a16="http://schemas.microsoft.com/office/drawing/2014/main" id="{B4389C9F-F3EF-4C39-B713-F49F91B0E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96664-2D2E-4A0A-8B8C-4370E71F13B3}"/>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354531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CD50-71AF-4420-BF2E-4997367860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B9907C-A67C-483F-9FD2-A5F8E0198A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CD0FC2-0FF9-43EE-A9E5-1F97D501674F}"/>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5" name="Footer Placeholder 4">
            <a:extLst>
              <a:ext uri="{FF2B5EF4-FFF2-40B4-BE49-F238E27FC236}">
                <a16:creationId xmlns:a16="http://schemas.microsoft.com/office/drawing/2014/main" id="{729189EC-142E-4BE5-A207-033256367D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2C163-20DD-4723-96F0-67979B2AD8A3}"/>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3470924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991E-A6BD-4B29-9FBC-7B91A5A372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49B133-6F6C-4CFB-B45C-C9A4E21D9C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40706D-815D-4E55-B4C1-C532F4AC10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C727A5-FE84-4C44-9752-00413FC94A38}"/>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6" name="Footer Placeholder 5">
            <a:extLst>
              <a:ext uri="{FF2B5EF4-FFF2-40B4-BE49-F238E27FC236}">
                <a16:creationId xmlns:a16="http://schemas.microsoft.com/office/drawing/2014/main" id="{E2559B80-8ED6-4DF4-ADAC-650042D6C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0A137-B612-4259-8BB0-9B95A68E82B8}"/>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216964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CF4-F22E-4A00-8EA8-28DE5C236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5BDE8-7F1D-4B19-808A-85A562312B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1E5B438-7ACD-484C-9A49-0306307CFD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FC6FAA-43BE-4883-8679-58EBFDBC1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8F9AA8-122C-4933-B029-8679F3C42F6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8EE129-AAA2-4D2D-B25E-AB25A70534DD}"/>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8" name="Footer Placeholder 7">
            <a:extLst>
              <a:ext uri="{FF2B5EF4-FFF2-40B4-BE49-F238E27FC236}">
                <a16:creationId xmlns:a16="http://schemas.microsoft.com/office/drawing/2014/main" id="{BECF3D32-157A-4D69-B735-6EE7F0C7A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5F26B1-9824-477C-A8FC-BD25C184B979}"/>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2026616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67127-A7CD-4DEE-8DBB-77FB392AEF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F1ED9A-0FD4-45A5-9946-DF692F4698EF}"/>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4" name="Footer Placeholder 3">
            <a:extLst>
              <a:ext uri="{FF2B5EF4-FFF2-40B4-BE49-F238E27FC236}">
                <a16:creationId xmlns:a16="http://schemas.microsoft.com/office/drawing/2014/main" id="{E31C3645-E853-447B-81BF-3C6A52AFE0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5FBA37-8FCB-4627-A58F-145A551FAC9C}"/>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192606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8F72AF-947F-4D47-B8B5-2D611EBE4591}"/>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3" name="Footer Placeholder 2">
            <a:extLst>
              <a:ext uri="{FF2B5EF4-FFF2-40B4-BE49-F238E27FC236}">
                <a16:creationId xmlns:a16="http://schemas.microsoft.com/office/drawing/2014/main" id="{1CBE681B-61D7-4992-93EC-7B1E3DC6FD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33200E-FA55-4854-9813-CF457F1F158C}"/>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1120899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2BFE-BCF9-4852-B6DB-C9E73D688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229649-003A-44AF-B368-08CE7FE396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8A016-8209-4CB9-B3A3-122DCD5CA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DEEB96-C9FA-47AD-A1E0-B735E07D36AF}"/>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6" name="Footer Placeholder 5">
            <a:extLst>
              <a:ext uri="{FF2B5EF4-FFF2-40B4-BE49-F238E27FC236}">
                <a16:creationId xmlns:a16="http://schemas.microsoft.com/office/drawing/2014/main" id="{3F6707E5-6352-45CA-A800-33FA9CD8F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3CA013-8D4D-4665-9AAC-77DF7FD9B111}"/>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115797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C866-EC65-4EAC-84A3-0687A592D5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98CB74-774F-49B0-AFCB-623AA88480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799D7B-A8DF-4E4F-9D46-A1A08A3C3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504A1C-494C-4F9E-85C5-DAA150A89FD9}"/>
              </a:ext>
            </a:extLst>
          </p:cNvPr>
          <p:cNvSpPr>
            <a:spLocks noGrp="1"/>
          </p:cNvSpPr>
          <p:nvPr>
            <p:ph type="dt" sz="half" idx="10"/>
          </p:nvPr>
        </p:nvSpPr>
        <p:spPr/>
        <p:txBody>
          <a:bodyPr/>
          <a:lstStyle/>
          <a:p>
            <a:fld id="{E12CA739-42AA-40CF-B9F7-94CB54B623AB}" type="datetimeFigureOut">
              <a:rPr lang="en-US" smtClean="0"/>
              <a:t>7/28/2017</a:t>
            </a:fld>
            <a:endParaRPr lang="en-US"/>
          </a:p>
        </p:txBody>
      </p:sp>
      <p:sp>
        <p:nvSpPr>
          <p:cNvPr id="6" name="Footer Placeholder 5">
            <a:extLst>
              <a:ext uri="{FF2B5EF4-FFF2-40B4-BE49-F238E27FC236}">
                <a16:creationId xmlns:a16="http://schemas.microsoft.com/office/drawing/2014/main" id="{1677DBC9-9006-484E-BDC4-BDA3D5E2B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CBBF6-AD48-4E0E-9497-9B0108134D19}"/>
              </a:ext>
            </a:extLst>
          </p:cNvPr>
          <p:cNvSpPr>
            <a:spLocks noGrp="1"/>
          </p:cNvSpPr>
          <p:nvPr>
            <p:ph type="sldNum" sz="quarter" idx="12"/>
          </p:nvPr>
        </p:nvSpPr>
        <p:spPr/>
        <p:txBody>
          <a:bodyPr/>
          <a:lstStyle/>
          <a:p>
            <a:fld id="{262A77D3-58A8-4F4B-BD1D-ECB24B502204}" type="slidenum">
              <a:rPr lang="en-US" smtClean="0"/>
              <a:t>‹#›</a:t>
            </a:fld>
            <a:endParaRPr lang="en-US"/>
          </a:p>
        </p:txBody>
      </p:sp>
    </p:spTree>
    <p:extLst>
      <p:ext uri="{BB962C8B-B14F-4D97-AF65-F5344CB8AC3E}">
        <p14:creationId xmlns:p14="http://schemas.microsoft.com/office/powerpoint/2010/main" val="1080766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79E1C5-DA59-4A47-9865-A1A9E172E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57CE5A-066A-47CF-BA58-E26D53F38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63221-D285-4D88-B236-58BBBF3E3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2CA739-42AA-40CF-B9F7-94CB54B623AB}" type="datetimeFigureOut">
              <a:rPr lang="en-US" smtClean="0"/>
              <a:t>7/28/2017</a:t>
            </a:fld>
            <a:endParaRPr lang="en-US"/>
          </a:p>
        </p:txBody>
      </p:sp>
      <p:sp>
        <p:nvSpPr>
          <p:cNvPr id="5" name="Footer Placeholder 4">
            <a:extLst>
              <a:ext uri="{FF2B5EF4-FFF2-40B4-BE49-F238E27FC236}">
                <a16:creationId xmlns:a16="http://schemas.microsoft.com/office/drawing/2014/main" id="{BD865809-EBF1-474F-BAF9-6FA7387CA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6A8E04-17CE-4CB9-B2A6-B575F8BC12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A77D3-58A8-4F4B-BD1D-ECB24B502204}" type="slidenum">
              <a:rPr lang="en-US" smtClean="0"/>
              <a:t>‹#›</a:t>
            </a:fld>
            <a:endParaRPr lang="en-US"/>
          </a:p>
        </p:txBody>
      </p:sp>
    </p:spTree>
    <p:extLst>
      <p:ext uri="{BB962C8B-B14F-4D97-AF65-F5344CB8AC3E}">
        <p14:creationId xmlns:p14="http://schemas.microsoft.com/office/powerpoint/2010/main" val="484017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F5883C-120A-4643-9805-3909E51CF26A}"/>
              </a:ext>
            </a:extLst>
          </p:cNvPr>
          <p:cNvSpPr txBox="1"/>
          <p:nvPr/>
        </p:nvSpPr>
        <p:spPr>
          <a:xfrm>
            <a:off x="403057" y="665826"/>
            <a:ext cx="11049820" cy="1200329"/>
          </a:xfrm>
          <a:prstGeom prst="rect">
            <a:avLst/>
          </a:prstGeom>
          <a:noFill/>
        </p:spPr>
        <p:txBody>
          <a:bodyPr wrap="none" rtlCol="0">
            <a:spAutoFit/>
          </a:bodyPr>
          <a:lstStyle/>
          <a:p>
            <a:pPr algn="ctr"/>
            <a:r>
              <a:rPr lang="en-US" sz="3600" dirty="0">
                <a:solidFill>
                  <a:schemeClr val="bg1"/>
                </a:solidFill>
                <a:latin typeface="Palatino Linotype" panose="02040502050505030304" pitchFamily="18" charset="0"/>
              </a:rPr>
              <a:t>Learning to Hallucinate Face Images via Component </a:t>
            </a:r>
          </a:p>
          <a:p>
            <a:pPr algn="ctr"/>
            <a:r>
              <a:rPr lang="en-US" sz="3600" dirty="0">
                <a:solidFill>
                  <a:schemeClr val="bg1"/>
                </a:solidFill>
                <a:latin typeface="Palatino Linotype" panose="02040502050505030304" pitchFamily="18" charset="0"/>
              </a:rPr>
              <a:t>Generation and Enhancement</a:t>
            </a:r>
          </a:p>
        </p:txBody>
      </p:sp>
      <p:sp>
        <p:nvSpPr>
          <p:cNvPr id="4" name="TextBox 3">
            <a:extLst>
              <a:ext uri="{FF2B5EF4-FFF2-40B4-BE49-F238E27FC236}">
                <a16:creationId xmlns:a16="http://schemas.microsoft.com/office/drawing/2014/main" id="{374B0075-654C-440B-9FA5-A5FA22F730A1}"/>
              </a:ext>
            </a:extLst>
          </p:cNvPr>
          <p:cNvSpPr txBox="1"/>
          <p:nvPr/>
        </p:nvSpPr>
        <p:spPr>
          <a:xfrm>
            <a:off x="403057" y="2994150"/>
            <a:ext cx="11077392" cy="461665"/>
          </a:xfrm>
          <a:prstGeom prst="rect">
            <a:avLst/>
          </a:prstGeom>
          <a:noFill/>
        </p:spPr>
        <p:txBody>
          <a:bodyPr wrap="none" rtlCol="0">
            <a:spAutoFit/>
          </a:bodyPr>
          <a:lstStyle/>
          <a:p>
            <a:pPr algn="ctr"/>
            <a:r>
              <a:rPr lang="en-US" sz="2400" dirty="0">
                <a:solidFill>
                  <a:schemeClr val="bg1"/>
                </a:solidFill>
                <a:latin typeface="Palatino Linotype" panose="02040502050505030304" pitchFamily="18" charset="0"/>
              </a:rPr>
              <a:t>Yibing Song</a:t>
            </a:r>
            <a:r>
              <a:rPr lang="en-US" sz="2400" baseline="30000" dirty="0">
                <a:solidFill>
                  <a:schemeClr val="bg1"/>
                </a:solidFill>
                <a:latin typeface="Palatino Linotype" panose="02040502050505030304" pitchFamily="18" charset="0"/>
              </a:rPr>
              <a:t>1</a:t>
            </a:r>
            <a:r>
              <a:rPr lang="en-US" sz="2400" dirty="0">
                <a:solidFill>
                  <a:schemeClr val="bg1"/>
                </a:solidFill>
                <a:latin typeface="Palatino Linotype" panose="02040502050505030304" pitchFamily="18" charset="0"/>
              </a:rPr>
              <a:t>, Jiawei Zhang</a:t>
            </a:r>
            <a:r>
              <a:rPr lang="en-US" sz="2400" baseline="30000" dirty="0">
                <a:solidFill>
                  <a:schemeClr val="bg1"/>
                </a:solidFill>
                <a:latin typeface="Palatino Linotype" panose="02040502050505030304" pitchFamily="18" charset="0"/>
              </a:rPr>
              <a:t>1</a:t>
            </a:r>
            <a:r>
              <a:rPr lang="en-US" sz="2400" dirty="0">
                <a:solidFill>
                  <a:schemeClr val="bg1"/>
                </a:solidFill>
                <a:latin typeface="Palatino Linotype" panose="02040502050505030304" pitchFamily="18" charset="0"/>
              </a:rPr>
              <a:t>, </a:t>
            </a:r>
            <a:r>
              <a:rPr lang="en-US" sz="2400" dirty="0" err="1">
                <a:solidFill>
                  <a:schemeClr val="bg1"/>
                </a:solidFill>
                <a:latin typeface="Palatino Linotype" panose="02040502050505030304" pitchFamily="18" charset="0"/>
              </a:rPr>
              <a:t>Shengfeng</a:t>
            </a:r>
            <a:r>
              <a:rPr lang="en-US" sz="2400" dirty="0">
                <a:solidFill>
                  <a:schemeClr val="bg1"/>
                </a:solidFill>
                <a:latin typeface="Palatino Linotype" panose="02040502050505030304" pitchFamily="18" charset="0"/>
              </a:rPr>
              <a:t> He</a:t>
            </a:r>
            <a:r>
              <a:rPr lang="en-US" sz="2400" baseline="30000" dirty="0">
                <a:solidFill>
                  <a:schemeClr val="bg1"/>
                </a:solidFill>
                <a:latin typeface="Palatino Linotype" panose="02040502050505030304" pitchFamily="18" charset="0"/>
              </a:rPr>
              <a:t>2</a:t>
            </a:r>
            <a:r>
              <a:rPr lang="en-US" sz="2400" dirty="0">
                <a:solidFill>
                  <a:schemeClr val="bg1"/>
                </a:solidFill>
                <a:latin typeface="Palatino Linotype" panose="02040502050505030304" pitchFamily="18" charset="0"/>
              </a:rPr>
              <a:t>, Linchao Bao</a:t>
            </a:r>
            <a:r>
              <a:rPr lang="en-US" sz="2400" baseline="30000" dirty="0">
                <a:solidFill>
                  <a:schemeClr val="bg1"/>
                </a:solidFill>
                <a:latin typeface="Palatino Linotype" panose="02040502050505030304" pitchFamily="18" charset="0"/>
              </a:rPr>
              <a:t>3</a:t>
            </a:r>
            <a:r>
              <a:rPr lang="en-US" sz="2400" dirty="0">
                <a:solidFill>
                  <a:schemeClr val="bg1"/>
                </a:solidFill>
                <a:latin typeface="Palatino Linotype" panose="02040502050505030304" pitchFamily="18" charset="0"/>
              </a:rPr>
              <a:t>, and </a:t>
            </a:r>
            <a:r>
              <a:rPr lang="en-US" sz="2400" dirty="0" err="1">
                <a:solidFill>
                  <a:schemeClr val="bg1"/>
                </a:solidFill>
                <a:latin typeface="Palatino Linotype" panose="02040502050505030304" pitchFamily="18" charset="0"/>
              </a:rPr>
              <a:t>Qingxiong</a:t>
            </a:r>
            <a:r>
              <a:rPr lang="en-US" sz="2400" dirty="0">
                <a:solidFill>
                  <a:schemeClr val="bg1"/>
                </a:solidFill>
                <a:latin typeface="Palatino Linotype" panose="02040502050505030304" pitchFamily="18" charset="0"/>
              </a:rPr>
              <a:t> Yang</a:t>
            </a:r>
            <a:r>
              <a:rPr lang="en-US" sz="2400" baseline="30000" dirty="0">
                <a:solidFill>
                  <a:schemeClr val="bg1"/>
                </a:solidFill>
                <a:latin typeface="Palatino Linotype" panose="02040502050505030304" pitchFamily="18" charset="0"/>
              </a:rPr>
              <a:t>4</a:t>
            </a:r>
            <a:endParaRPr lang="en-US" sz="2400" dirty="0">
              <a:solidFill>
                <a:schemeClr val="bg1"/>
              </a:solidFill>
              <a:latin typeface="Palatino Linotype" panose="02040502050505030304" pitchFamily="18" charset="0"/>
            </a:endParaRPr>
          </a:p>
        </p:txBody>
      </p:sp>
      <p:sp>
        <p:nvSpPr>
          <p:cNvPr id="5" name="TextBox 4">
            <a:extLst>
              <a:ext uri="{FF2B5EF4-FFF2-40B4-BE49-F238E27FC236}">
                <a16:creationId xmlns:a16="http://schemas.microsoft.com/office/drawing/2014/main" id="{6FA56814-0B47-4022-9FB1-B1D86CF55915}"/>
              </a:ext>
            </a:extLst>
          </p:cNvPr>
          <p:cNvSpPr txBox="1"/>
          <p:nvPr/>
        </p:nvSpPr>
        <p:spPr>
          <a:xfrm>
            <a:off x="4081725" y="4306811"/>
            <a:ext cx="3692485" cy="400110"/>
          </a:xfrm>
          <a:prstGeom prst="rect">
            <a:avLst/>
          </a:prstGeom>
          <a:noFill/>
        </p:spPr>
        <p:txBody>
          <a:bodyPr wrap="none" rtlCol="0">
            <a:spAutoFit/>
          </a:bodyPr>
          <a:lstStyle/>
          <a:p>
            <a:pPr algn="ctr"/>
            <a:r>
              <a:rPr lang="en-US" sz="2000" dirty="0">
                <a:solidFill>
                  <a:schemeClr val="bg1"/>
                </a:solidFill>
                <a:latin typeface="Palatino Linotype" panose="02040502050505030304" pitchFamily="18" charset="0"/>
              </a:rPr>
              <a:t>City University of Hong Kong</a:t>
            </a:r>
            <a:r>
              <a:rPr lang="en-US" sz="2000" baseline="30000" dirty="0">
                <a:solidFill>
                  <a:schemeClr val="bg1"/>
                </a:solidFill>
                <a:latin typeface="Palatino Linotype" panose="02040502050505030304" pitchFamily="18" charset="0"/>
              </a:rPr>
              <a:t>1</a:t>
            </a:r>
            <a:endParaRPr lang="en-US" sz="2000" dirty="0">
              <a:solidFill>
                <a:schemeClr val="bg1"/>
              </a:solidFill>
              <a:latin typeface="Palatino Linotype" panose="02040502050505030304" pitchFamily="18" charset="0"/>
            </a:endParaRPr>
          </a:p>
        </p:txBody>
      </p:sp>
      <p:sp>
        <p:nvSpPr>
          <p:cNvPr id="6" name="TextBox 5">
            <a:extLst>
              <a:ext uri="{FF2B5EF4-FFF2-40B4-BE49-F238E27FC236}">
                <a16:creationId xmlns:a16="http://schemas.microsoft.com/office/drawing/2014/main" id="{09B6EAE8-62B8-4909-A8CD-2C0DD52E61C6}"/>
              </a:ext>
            </a:extLst>
          </p:cNvPr>
          <p:cNvSpPr txBox="1"/>
          <p:nvPr/>
        </p:nvSpPr>
        <p:spPr>
          <a:xfrm>
            <a:off x="3706510" y="4706921"/>
            <a:ext cx="4605684" cy="400110"/>
          </a:xfrm>
          <a:prstGeom prst="rect">
            <a:avLst/>
          </a:prstGeom>
          <a:noFill/>
        </p:spPr>
        <p:txBody>
          <a:bodyPr wrap="none" rtlCol="0">
            <a:spAutoFit/>
          </a:bodyPr>
          <a:lstStyle/>
          <a:p>
            <a:pPr algn="ctr"/>
            <a:r>
              <a:rPr lang="en-US" sz="2000" dirty="0">
                <a:solidFill>
                  <a:schemeClr val="bg1"/>
                </a:solidFill>
                <a:latin typeface="Palatino Linotype" panose="02040502050505030304" pitchFamily="18" charset="0"/>
              </a:rPr>
              <a:t>South China University of Technology</a:t>
            </a:r>
            <a:r>
              <a:rPr lang="en-US" sz="2000" baseline="30000" dirty="0">
                <a:solidFill>
                  <a:schemeClr val="bg1"/>
                </a:solidFill>
                <a:latin typeface="Palatino Linotype" panose="02040502050505030304" pitchFamily="18" charset="0"/>
              </a:rPr>
              <a:t>2</a:t>
            </a:r>
            <a:endParaRPr lang="en-US" sz="2000" dirty="0">
              <a:solidFill>
                <a:schemeClr val="bg1"/>
              </a:solidFill>
              <a:latin typeface="Palatino Linotype" panose="02040502050505030304" pitchFamily="18" charset="0"/>
            </a:endParaRPr>
          </a:p>
        </p:txBody>
      </p:sp>
      <p:sp>
        <p:nvSpPr>
          <p:cNvPr id="7" name="TextBox 6">
            <a:extLst>
              <a:ext uri="{FF2B5EF4-FFF2-40B4-BE49-F238E27FC236}">
                <a16:creationId xmlns:a16="http://schemas.microsoft.com/office/drawing/2014/main" id="{74B2864F-E6DD-4313-802B-3E0EAF61E8A1}"/>
              </a:ext>
            </a:extLst>
          </p:cNvPr>
          <p:cNvSpPr txBox="1"/>
          <p:nvPr/>
        </p:nvSpPr>
        <p:spPr>
          <a:xfrm>
            <a:off x="4936448" y="5107031"/>
            <a:ext cx="1983043" cy="400110"/>
          </a:xfrm>
          <a:prstGeom prst="rect">
            <a:avLst/>
          </a:prstGeom>
          <a:noFill/>
        </p:spPr>
        <p:txBody>
          <a:bodyPr wrap="none" rtlCol="0">
            <a:spAutoFit/>
          </a:bodyPr>
          <a:lstStyle/>
          <a:p>
            <a:pPr algn="ctr"/>
            <a:r>
              <a:rPr lang="en-US" sz="2000" dirty="0">
                <a:solidFill>
                  <a:schemeClr val="bg1"/>
                </a:solidFill>
                <a:latin typeface="Palatino Linotype" panose="02040502050505030304" pitchFamily="18" charset="0"/>
              </a:rPr>
              <a:t>Tencent AI Lab</a:t>
            </a:r>
            <a:r>
              <a:rPr lang="en-US" sz="2000" baseline="30000" dirty="0">
                <a:solidFill>
                  <a:schemeClr val="bg1"/>
                </a:solidFill>
                <a:latin typeface="Palatino Linotype" panose="02040502050505030304" pitchFamily="18" charset="0"/>
              </a:rPr>
              <a:t>3</a:t>
            </a:r>
            <a:endParaRPr lang="en-US" sz="2000" dirty="0">
              <a:solidFill>
                <a:schemeClr val="bg1"/>
              </a:solidFill>
              <a:latin typeface="Palatino Linotype" panose="02040502050505030304" pitchFamily="18" charset="0"/>
            </a:endParaRPr>
          </a:p>
        </p:txBody>
      </p:sp>
      <p:sp>
        <p:nvSpPr>
          <p:cNvPr id="8" name="TextBox 7">
            <a:extLst>
              <a:ext uri="{FF2B5EF4-FFF2-40B4-BE49-F238E27FC236}">
                <a16:creationId xmlns:a16="http://schemas.microsoft.com/office/drawing/2014/main" id="{85B95328-9953-42AF-A980-44178F794562}"/>
              </a:ext>
            </a:extLst>
          </p:cNvPr>
          <p:cNvSpPr txBox="1"/>
          <p:nvPr/>
        </p:nvSpPr>
        <p:spPr>
          <a:xfrm>
            <a:off x="3145034" y="5507141"/>
            <a:ext cx="5565884" cy="400110"/>
          </a:xfrm>
          <a:prstGeom prst="rect">
            <a:avLst/>
          </a:prstGeom>
          <a:noFill/>
        </p:spPr>
        <p:txBody>
          <a:bodyPr wrap="none" rtlCol="0">
            <a:spAutoFit/>
          </a:bodyPr>
          <a:lstStyle/>
          <a:p>
            <a:pPr algn="ctr"/>
            <a:r>
              <a:rPr lang="en-US" sz="2000" dirty="0">
                <a:solidFill>
                  <a:schemeClr val="bg1"/>
                </a:solidFill>
                <a:latin typeface="Palatino Linotype" panose="02040502050505030304" pitchFamily="18" charset="0"/>
              </a:rPr>
              <a:t>University of Science and Technology of China</a:t>
            </a:r>
            <a:r>
              <a:rPr lang="en-US" sz="2000" baseline="30000" dirty="0">
                <a:solidFill>
                  <a:schemeClr val="bg1"/>
                </a:solidFill>
                <a:latin typeface="Palatino Linotype" panose="02040502050505030304" pitchFamily="18" charset="0"/>
              </a:rPr>
              <a:t>4</a:t>
            </a:r>
            <a:endParaRPr lang="en-US" sz="20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165820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249FB6-3C06-429A-8396-91F76F5C0474}"/>
              </a:ext>
            </a:extLst>
          </p:cNvPr>
          <p:cNvSpPr txBox="1"/>
          <p:nvPr/>
        </p:nvSpPr>
        <p:spPr>
          <a:xfrm>
            <a:off x="0" y="9239"/>
            <a:ext cx="7384266" cy="523220"/>
          </a:xfrm>
          <a:prstGeom prst="rect">
            <a:avLst/>
          </a:prstGeom>
          <a:noFill/>
        </p:spPr>
        <p:txBody>
          <a:bodyPr wrap="none" rtlCol="0">
            <a:spAutoFit/>
          </a:bodyPr>
          <a:lstStyle/>
          <a:p>
            <a:r>
              <a:rPr lang="en-US" sz="2800">
                <a:solidFill>
                  <a:schemeClr val="bg1"/>
                </a:solidFill>
                <a:latin typeface="Palatino Linotype" panose="02040502050505030304" pitchFamily="18" charset="0"/>
              </a:rPr>
              <a:t>2. Related works:  Learning based framework</a:t>
            </a:r>
            <a:endParaRPr lang="en-US" sz="2800" dirty="0">
              <a:solidFill>
                <a:schemeClr val="bg1"/>
              </a:solidFill>
              <a:latin typeface="Palatino Linotype" panose="02040502050505030304" pitchFamily="18" charset="0"/>
            </a:endParaRPr>
          </a:p>
        </p:txBody>
      </p:sp>
      <p:pic>
        <p:nvPicPr>
          <p:cNvPr id="3" name="Picture 2" descr="C:\Users\yibisong\Desktop\temp.png">
            <a:extLst>
              <a:ext uri="{FF2B5EF4-FFF2-40B4-BE49-F238E27FC236}">
                <a16:creationId xmlns:a16="http://schemas.microsoft.com/office/drawing/2014/main" id="{B774557B-1A25-4FAE-977B-870FF293D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06575"/>
            <a:ext cx="12188331" cy="42040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AAB7FA-4640-4680-9E0A-D4D69B99C57C}"/>
              </a:ext>
            </a:extLst>
          </p:cNvPr>
          <p:cNvSpPr txBox="1"/>
          <p:nvPr/>
        </p:nvSpPr>
        <p:spPr>
          <a:xfrm>
            <a:off x="23911" y="5433467"/>
            <a:ext cx="12187824" cy="461665"/>
          </a:xfrm>
          <a:prstGeom prst="rect">
            <a:avLst/>
          </a:prstGeom>
          <a:noFill/>
        </p:spPr>
        <p:txBody>
          <a:bodyPr wrap="none" rtlCol="0">
            <a:spAutoFit/>
          </a:bodyPr>
          <a:lstStyle>
            <a:defPPr>
              <a:defRPr lang="en-US"/>
            </a:defPPr>
            <a:lvl1pPr>
              <a:defRPr sz="2800">
                <a:solidFill>
                  <a:schemeClr val="bg1"/>
                </a:solidFill>
                <a:latin typeface="Palatino Linotype" panose="02040502050505030304" pitchFamily="18" charset="0"/>
              </a:defRPr>
            </a:lvl1pPr>
          </a:lstStyle>
          <a:p>
            <a:r>
              <a:rPr lang="en-US" sz="2400" dirty="0" err="1"/>
              <a:t>Chih</a:t>
            </a:r>
            <a:r>
              <a:rPr lang="en-US" sz="2400" dirty="0"/>
              <a:t>-Yuan Yang, </a:t>
            </a:r>
            <a:r>
              <a:rPr lang="en-US" sz="2400" dirty="0" err="1"/>
              <a:t>Sifei</a:t>
            </a:r>
            <a:r>
              <a:rPr lang="en-US" sz="2400" dirty="0"/>
              <a:t> Liu, Ming-Hsuan Yang. Structured face hallucination.  CVPR 2013</a:t>
            </a:r>
          </a:p>
        </p:txBody>
      </p:sp>
    </p:spTree>
    <p:extLst>
      <p:ext uri="{BB962C8B-B14F-4D97-AF65-F5344CB8AC3E}">
        <p14:creationId xmlns:p14="http://schemas.microsoft.com/office/powerpoint/2010/main" val="362319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E7196A-F577-4B68-8BB7-BAB97BAF5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532459"/>
            <a:ext cx="11111346" cy="5524866"/>
          </a:xfrm>
          <a:prstGeom prst="rect">
            <a:avLst/>
          </a:prstGeom>
        </p:spPr>
      </p:pic>
      <p:sp>
        <p:nvSpPr>
          <p:cNvPr id="4" name="TextBox 3">
            <a:extLst>
              <a:ext uri="{FF2B5EF4-FFF2-40B4-BE49-F238E27FC236}">
                <a16:creationId xmlns:a16="http://schemas.microsoft.com/office/drawing/2014/main" id="{B5545091-AAAA-4E13-9925-7A31A3B8CEC8}"/>
              </a:ext>
            </a:extLst>
          </p:cNvPr>
          <p:cNvSpPr txBox="1"/>
          <p:nvPr/>
        </p:nvSpPr>
        <p:spPr>
          <a:xfrm>
            <a:off x="0" y="9239"/>
            <a:ext cx="7384266"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2. Related works:  Learning based framework</a:t>
            </a:r>
          </a:p>
        </p:txBody>
      </p:sp>
      <p:sp>
        <p:nvSpPr>
          <p:cNvPr id="5" name="TextBox 4">
            <a:extLst>
              <a:ext uri="{FF2B5EF4-FFF2-40B4-BE49-F238E27FC236}">
                <a16:creationId xmlns:a16="http://schemas.microsoft.com/office/drawing/2014/main" id="{0F7B09A3-577A-49B7-B994-3E075F304A91}"/>
              </a:ext>
            </a:extLst>
          </p:cNvPr>
          <p:cNvSpPr txBox="1"/>
          <p:nvPr/>
        </p:nvSpPr>
        <p:spPr>
          <a:xfrm>
            <a:off x="126779" y="6211213"/>
            <a:ext cx="11364906" cy="369332"/>
          </a:xfrm>
          <a:prstGeom prst="rect">
            <a:avLst/>
          </a:prstGeom>
          <a:noFill/>
        </p:spPr>
        <p:txBody>
          <a:bodyPr wrap="none" rtlCol="0">
            <a:spAutoFit/>
          </a:bodyPr>
          <a:lstStyle>
            <a:defPPr>
              <a:defRPr lang="en-US"/>
            </a:defPPr>
            <a:lvl1pPr>
              <a:defRPr sz="2800">
                <a:solidFill>
                  <a:schemeClr val="bg1"/>
                </a:solidFill>
                <a:latin typeface="Palatino Linotype" panose="02040502050505030304" pitchFamily="18" charset="0"/>
              </a:defRPr>
            </a:lvl1pPr>
          </a:lstStyle>
          <a:p>
            <a:r>
              <a:rPr lang="en-US" sz="1800" dirty="0" err="1"/>
              <a:t>Ledig</a:t>
            </a:r>
            <a:r>
              <a:rPr lang="en-US" sz="1800" dirty="0"/>
              <a:t> et al. Photo-Realistic Single Image Super-Resolution using a generative adversarial network. CVPR2017</a:t>
            </a:r>
          </a:p>
        </p:txBody>
      </p:sp>
    </p:spTree>
    <p:extLst>
      <p:ext uri="{BB962C8B-B14F-4D97-AF65-F5344CB8AC3E}">
        <p14:creationId xmlns:p14="http://schemas.microsoft.com/office/powerpoint/2010/main" val="344732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45477-7288-4DC7-9F68-07542F46ACDC}"/>
              </a:ext>
            </a:extLst>
          </p:cNvPr>
          <p:cNvSpPr txBox="1"/>
          <p:nvPr/>
        </p:nvSpPr>
        <p:spPr>
          <a:xfrm>
            <a:off x="814644" y="1136881"/>
            <a:ext cx="3690434"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1.	Introduction</a:t>
            </a:r>
          </a:p>
        </p:txBody>
      </p:sp>
      <p:sp>
        <p:nvSpPr>
          <p:cNvPr id="3" name="TextBox 2">
            <a:extLst>
              <a:ext uri="{FF2B5EF4-FFF2-40B4-BE49-F238E27FC236}">
                <a16:creationId xmlns:a16="http://schemas.microsoft.com/office/drawing/2014/main" id="{C55AE898-18D2-4DC7-8323-4D45B9643DCC}"/>
              </a:ext>
            </a:extLst>
          </p:cNvPr>
          <p:cNvSpPr txBox="1"/>
          <p:nvPr/>
        </p:nvSpPr>
        <p:spPr>
          <a:xfrm>
            <a:off x="814644" y="2328371"/>
            <a:ext cx="3894015"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2.	Related work</a:t>
            </a:r>
          </a:p>
        </p:txBody>
      </p:sp>
      <p:sp>
        <p:nvSpPr>
          <p:cNvPr id="4" name="TextBox 3">
            <a:extLst>
              <a:ext uri="{FF2B5EF4-FFF2-40B4-BE49-F238E27FC236}">
                <a16:creationId xmlns:a16="http://schemas.microsoft.com/office/drawing/2014/main" id="{AF34EDEA-E3D4-4A44-B388-F0ADFD0C7530}"/>
              </a:ext>
            </a:extLst>
          </p:cNvPr>
          <p:cNvSpPr txBox="1"/>
          <p:nvPr/>
        </p:nvSpPr>
        <p:spPr>
          <a:xfrm>
            <a:off x="814644" y="3519862"/>
            <a:ext cx="5182829"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3.	Proposed algorithm</a:t>
            </a:r>
          </a:p>
        </p:txBody>
      </p:sp>
      <p:sp>
        <p:nvSpPr>
          <p:cNvPr id="5" name="TextBox 4">
            <a:extLst>
              <a:ext uri="{FF2B5EF4-FFF2-40B4-BE49-F238E27FC236}">
                <a16:creationId xmlns:a16="http://schemas.microsoft.com/office/drawing/2014/main" id="{44516F27-9C24-4D62-A86E-D3EDD831ADFE}"/>
              </a:ext>
            </a:extLst>
          </p:cNvPr>
          <p:cNvSpPr txBox="1"/>
          <p:nvPr/>
        </p:nvSpPr>
        <p:spPr>
          <a:xfrm>
            <a:off x="814644" y="4711353"/>
            <a:ext cx="4717958"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4.	Demo and results</a:t>
            </a:r>
          </a:p>
        </p:txBody>
      </p:sp>
    </p:spTree>
    <p:extLst>
      <p:ext uri="{BB962C8B-B14F-4D97-AF65-F5344CB8AC3E}">
        <p14:creationId xmlns:p14="http://schemas.microsoft.com/office/powerpoint/2010/main" val="376624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5642B5-2340-4BD9-9ECA-6E232F75AF3A}"/>
              </a:ext>
            </a:extLst>
          </p:cNvPr>
          <p:cNvSpPr txBox="1"/>
          <p:nvPr/>
        </p:nvSpPr>
        <p:spPr>
          <a:xfrm>
            <a:off x="0" y="9239"/>
            <a:ext cx="10253128"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3. Proposed method: Component Generation and Enhancement</a:t>
            </a:r>
          </a:p>
        </p:txBody>
      </p:sp>
      <p:pic>
        <p:nvPicPr>
          <p:cNvPr id="3" name="Picture 2">
            <a:extLst>
              <a:ext uri="{FF2B5EF4-FFF2-40B4-BE49-F238E27FC236}">
                <a16:creationId xmlns:a16="http://schemas.microsoft.com/office/drawing/2014/main" id="{530349BC-93A4-4831-9E7D-5CAB8A1C5764}"/>
              </a:ext>
            </a:extLst>
          </p:cNvPr>
          <p:cNvPicPr>
            <a:picLocks noChangeAspect="1"/>
          </p:cNvPicPr>
          <p:nvPr/>
        </p:nvPicPr>
        <p:blipFill>
          <a:blip r:embed="rId3"/>
          <a:stretch>
            <a:fillRect/>
          </a:stretch>
        </p:blipFill>
        <p:spPr>
          <a:xfrm>
            <a:off x="428978" y="523223"/>
            <a:ext cx="11239872" cy="6325541"/>
          </a:xfrm>
          <a:prstGeom prst="rect">
            <a:avLst/>
          </a:prstGeom>
        </p:spPr>
      </p:pic>
    </p:spTree>
    <p:extLst>
      <p:ext uri="{BB962C8B-B14F-4D97-AF65-F5344CB8AC3E}">
        <p14:creationId xmlns:p14="http://schemas.microsoft.com/office/powerpoint/2010/main" val="324133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4C670-9283-4021-A6F3-D3A4E2952C64}"/>
              </a:ext>
            </a:extLst>
          </p:cNvPr>
          <p:cNvSpPr txBox="1"/>
          <p:nvPr/>
        </p:nvSpPr>
        <p:spPr>
          <a:xfrm>
            <a:off x="0" y="9239"/>
            <a:ext cx="7297190"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3. Proposed method: Component Generation</a:t>
            </a:r>
          </a:p>
        </p:txBody>
      </p:sp>
      <p:pic>
        <p:nvPicPr>
          <p:cNvPr id="43" name="Picture 42" descr="A close up of a person&#10;&#10;Description generated with high confidence">
            <a:extLst>
              <a:ext uri="{FF2B5EF4-FFF2-40B4-BE49-F238E27FC236}">
                <a16:creationId xmlns:a16="http://schemas.microsoft.com/office/drawing/2014/main" id="{3D06F454-F78F-471B-BC6A-5834676B4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441" y="532459"/>
            <a:ext cx="9753449" cy="5143553"/>
          </a:xfrm>
          <a:prstGeom prst="rect">
            <a:avLst/>
          </a:prstGeom>
        </p:spPr>
      </p:pic>
      <p:sp>
        <p:nvSpPr>
          <p:cNvPr id="44" name="TextBox 43">
            <a:extLst>
              <a:ext uri="{FF2B5EF4-FFF2-40B4-BE49-F238E27FC236}">
                <a16:creationId xmlns:a16="http://schemas.microsoft.com/office/drawing/2014/main" id="{75D2AF69-01D1-450D-B1A7-6AA0F327C62B}"/>
              </a:ext>
            </a:extLst>
          </p:cNvPr>
          <p:cNvSpPr txBox="1"/>
          <p:nvPr/>
        </p:nvSpPr>
        <p:spPr>
          <a:xfrm>
            <a:off x="6707" y="6008014"/>
            <a:ext cx="12393393" cy="830997"/>
          </a:xfrm>
          <a:prstGeom prst="rect">
            <a:avLst/>
          </a:prstGeom>
          <a:noFill/>
        </p:spPr>
        <p:txBody>
          <a:bodyPr wrap="none" rtlCol="0">
            <a:spAutoFit/>
          </a:bodyPr>
          <a:lstStyle>
            <a:defPPr>
              <a:defRPr lang="en-US"/>
            </a:defPPr>
            <a:lvl1pPr>
              <a:defRPr sz="2800">
                <a:solidFill>
                  <a:schemeClr val="bg1"/>
                </a:solidFill>
                <a:latin typeface="Palatino Linotype" panose="02040502050505030304" pitchFamily="18" charset="0"/>
              </a:defRPr>
            </a:lvl1pPr>
          </a:lstStyle>
          <a:p>
            <a:r>
              <a:rPr lang="en-US" sz="2400" dirty="0"/>
              <a:t>Chao Dong, Chen Change Loy, </a:t>
            </a:r>
            <a:r>
              <a:rPr lang="en-US" sz="2400" dirty="0" err="1"/>
              <a:t>Kaiming</a:t>
            </a:r>
            <a:r>
              <a:rPr lang="en-US" sz="2400" dirty="0"/>
              <a:t> He, </a:t>
            </a:r>
            <a:r>
              <a:rPr lang="en-US" sz="2400" dirty="0" err="1"/>
              <a:t>Xiaoou</a:t>
            </a:r>
            <a:r>
              <a:rPr lang="en-US" sz="2400" dirty="0"/>
              <a:t> Tang. Learning a deep convolutional </a:t>
            </a:r>
          </a:p>
          <a:p>
            <a:r>
              <a:rPr lang="en-US" sz="2400" dirty="0"/>
              <a:t>network for image super resolution. ECCV 2014.</a:t>
            </a:r>
          </a:p>
        </p:txBody>
      </p:sp>
    </p:spTree>
    <p:extLst>
      <p:ext uri="{BB962C8B-B14F-4D97-AF65-F5344CB8AC3E}">
        <p14:creationId xmlns:p14="http://schemas.microsoft.com/office/powerpoint/2010/main" val="266722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5" name="Picture 3" descr="C:\paper\face_hallucination\dataset\multiPie\training\training_high\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200" y="76200"/>
            <a:ext cx="5029200" cy="67056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paper\face_hallucination\dataset\multiPie\testing\0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76200"/>
            <a:ext cx="50292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5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fade">
                                      <p:cBhvr>
                                        <p:cTn id="7" dur="500"/>
                                        <p:tgtEl>
                                          <p:spTgt spid="8195"/>
                                        </p:tgtEl>
                                      </p:cBhvr>
                                    </p:animEffect>
                                  </p:childTnLst>
                                </p:cTn>
                              </p:par>
                              <p:par>
                                <p:cTn id="8" presetID="10" presetClass="entr" presetSubtype="0" fill="hold" nodeType="withEffect">
                                  <p:stCondLst>
                                    <p:cond delay="0"/>
                                  </p:stCondLst>
                                  <p:childTnLst>
                                    <p:set>
                                      <p:cBhvr>
                                        <p:cTn id="9" dur="1" fill="hold">
                                          <p:stCondLst>
                                            <p:cond delay="0"/>
                                          </p:stCondLst>
                                        </p:cTn>
                                        <p:tgtEl>
                                          <p:spTgt spid="8197"/>
                                        </p:tgtEl>
                                        <p:attrNameLst>
                                          <p:attrName>style.visibility</p:attrName>
                                        </p:attrNameLst>
                                      </p:cBhvr>
                                      <p:to>
                                        <p:strVal val="visible"/>
                                      </p:to>
                                    </p:set>
                                    <p:animEffect transition="in" filter="fade">
                                      <p:cBhvr>
                                        <p:cTn id="10"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2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243" y="2619891"/>
            <a:ext cx="508000" cy="67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7" name="Picture 11" descr="C:\paper\face_hallucination\dataset\multiPie\testing\0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43" y="1719072"/>
            <a:ext cx="1828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paper\face_hallucination\dataset\multiPie\training\training_high\02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3829" y="1600200"/>
            <a:ext cx="1828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paper\face_hallucination\dataset\multiPie\training\training_high\02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569" y="1600200"/>
            <a:ext cx="1828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paper\face_hallucination\dataset\multiPie\training\training_high\0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2969" y="1701800"/>
            <a:ext cx="1828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C:\paper\face_hallucination\dataset\multiPie\training\training_high\0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2229" y="1701800"/>
            <a:ext cx="1828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paper\face_hallucination\dataset\multiPie\testing\0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1369" y="1803400"/>
            <a:ext cx="1828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paper\face_hallucination\dataset\multiPie\high\002_01_01_051_0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0629" y="1791252"/>
            <a:ext cx="18288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Left-Right Arrow 4"/>
          <p:cNvSpPr/>
          <p:nvPr/>
        </p:nvSpPr>
        <p:spPr>
          <a:xfrm>
            <a:off x="5634969" y="2921000"/>
            <a:ext cx="810768" cy="323088"/>
          </a:xfrm>
          <a:prstGeom prst="lef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ounded Rectangle 9"/>
          <p:cNvSpPr/>
          <p:nvPr/>
        </p:nvSpPr>
        <p:spPr>
          <a:xfrm>
            <a:off x="3399769" y="1295401"/>
            <a:ext cx="5283200" cy="32512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5149069" y="4663758"/>
            <a:ext cx="2094484"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Training pairs</a:t>
            </a:r>
          </a:p>
        </p:txBody>
      </p:sp>
      <p:cxnSp>
        <p:nvCxnSpPr>
          <p:cNvPr id="4" name="Straight Connector 3"/>
          <p:cNvCxnSpPr/>
          <p:nvPr/>
        </p:nvCxnSpPr>
        <p:spPr>
          <a:xfrm>
            <a:off x="3501369" y="2413000"/>
            <a:ext cx="18288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01369" y="3632200"/>
            <a:ext cx="18288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501369" y="3022600"/>
            <a:ext cx="18288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10969" y="1803401"/>
            <a:ext cx="50800" cy="2447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20569" y="1829308"/>
            <a:ext cx="50800" cy="242112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96552" y="2311400"/>
            <a:ext cx="18288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6552" y="3530600"/>
            <a:ext cx="18288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6552" y="2921000"/>
            <a:ext cx="18288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59769" y="1701801"/>
            <a:ext cx="0" cy="2447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69369" y="1727708"/>
            <a:ext cx="25400" cy="242112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a:off x="2331884" y="2958558"/>
            <a:ext cx="867433" cy="429663"/>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2" name="TextBox 41"/>
          <p:cNvSpPr txBox="1"/>
          <p:nvPr/>
        </p:nvSpPr>
        <p:spPr>
          <a:xfrm>
            <a:off x="2027083" y="2456840"/>
            <a:ext cx="1501117" cy="379656"/>
          </a:xfrm>
          <a:prstGeom prst="rect">
            <a:avLst/>
          </a:prstGeom>
          <a:noFill/>
        </p:spPr>
        <p:txBody>
          <a:bodyPr wrap="none" rtlCol="0">
            <a:spAutoFit/>
          </a:bodyPr>
          <a:lstStyle/>
          <a:p>
            <a:r>
              <a:rPr lang="en-US" sz="1867" dirty="0">
                <a:solidFill>
                  <a:schemeClr val="bg1"/>
                </a:solidFill>
                <a:latin typeface="Palatino Linotype" panose="02040502050505030304" pitchFamily="18" charset="0"/>
              </a:rPr>
              <a:t>Patch search</a:t>
            </a:r>
          </a:p>
        </p:txBody>
      </p:sp>
      <p:sp>
        <p:nvSpPr>
          <p:cNvPr id="43" name="Right Brace 42"/>
          <p:cNvSpPr/>
          <p:nvPr/>
        </p:nvSpPr>
        <p:spPr>
          <a:xfrm rot="5400000">
            <a:off x="2536745" y="3243344"/>
            <a:ext cx="607219" cy="2704512"/>
          </a:xfrm>
          <a:prstGeom prst="rightBrace">
            <a:avLst/>
          </a:prstGeom>
          <a:ln w="222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46" name="TextBox 19"/>
              <p:cNvSpPr txBox="1"/>
              <p:nvPr/>
            </p:nvSpPr>
            <p:spPr>
              <a:xfrm>
                <a:off x="2555551" y="4899211"/>
                <a:ext cx="583814" cy="58477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3200" b="1" i="1">
                          <a:solidFill>
                            <a:srgbClr val="7030A0"/>
                          </a:solidFill>
                          <a:latin typeface="Cambria Math"/>
                          <a:ea typeface="Cambria Math"/>
                        </a:rPr>
                        <m:t>𝓕</m:t>
                      </m:r>
                    </m:oMath>
                  </m:oMathPara>
                </a14:m>
                <a:endParaRPr lang="en-US" sz="3200" b="1" dirty="0">
                  <a:solidFill>
                    <a:srgbClr val="7030A0"/>
                  </a:solidFill>
                </a:endParaRPr>
              </a:p>
            </p:txBody>
          </p:sp>
        </mc:Choice>
        <mc:Fallback xmlns="">
          <p:sp>
            <p:nvSpPr>
              <p:cNvPr id="46" name="TextBox 19"/>
              <p:cNvSpPr txBox="1">
                <a:spLocks noRot="1" noChangeAspect="1" noMove="1" noResize="1" noEditPoints="1" noAdjustHandles="1" noChangeArrowheads="1" noChangeShapeType="1" noTextEdit="1"/>
              </p:cNvSpPr>
              <p:nvPr/>
            </p:nvSpPr>
            <p:spPr>
              <a:xfrm>
                <a:off x="2555551" y="4899211"/>
                <a:ext cx="583814" cy="584775"/>
              </a:xfrm>
              <a:prstGeom prst="rect">
                <a:avLst/>
              </a:prstGeom>
              <a:blipFill>
                <a:blip r:embed="rId9"/>
                <a:stretch>
                  <a:fillRect/>
                </a:stretch>
              </a:blipFill>
              <a:ln>
                <a:noFill/>
              </a:ln>
            </p:spPr>
            <p:txBody>
              <a:bodyPr/>
              <a:lstStyle/>
              <a:p>
                <a:r>
                  <a:rPr lang="en-US">
                    <a:noFill/>
                  </a:rPr>
                  <a:t> </a:t>
                </a:r>
              </a:p>
            </p:txBody>
          </p:sp>
        </mc:Fallback>
      </mc:AlternateContent>
      <p:cxnSp>
        <p:nvCxnSpPr>
          <p:cNvPr id="47" name="Straight Connector 46"/>
          <p:cNvCxnSpPr/>
          <p:nvPr/>
        </p:nvCxnSpPr>
        <p:spPr>
          <a:xfrm>
            <a:off x="6510629" y="2413000"/>
            <a:ext cx="18288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510629" y="3632200"/>
            <a:ext cx="18288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510629" y="3022600"/>
            <a:ext cx="18288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73847" y="1803401"/>
            <a:ext cx="0" cy="2447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683447" y="1829308"/>
            <a:ext cx="25400" cy="242112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2" name="Right Arrow 51"/>
          <p:cNvSpPr/>
          <p:nvPr/>
        </p:nvSpPr>
        <p:spPr>
          <a:xfrm>
            <a:off x="8682154" y="2914189"/>
            <a:ext cx="867433" cy="429663"/>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57" name="Picture 2" descr="C:\paper\face_hallucination\dataset\multiPie\testing\008.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2000" y="1765852"/>
            <a:ext cx="18288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C322276-7571-4332-BA61-B19579ED1C18}"/>
              </a:ext>
            </a:extLst>
          </p:cNvPr>
          <p:cNvSpPr txBox="1"/>
          <p:nvPr/>
        </p:nvSpPr>
        <p:spPr>
          <a:xfrm>
            <a:off x="0" y="9239"/>
            <a:ext cx="7029488"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3. Proposed method: Component Synthesis</a:t>
            </a:r>
          </a:p>
        </p:txBody>
      </p:sp>
    </p:spTree>
    <p:extLst>
      <p:ext uri="{BB962C8B-B14F-4D97-AF65-F5344CB8AC3E}">
        <p14:creationId xmlns:p14="http://schemas.microsoft.com/office/powerpoint/2010/main" val="119948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9221"/>
                                        </p:tgtEl>
                                        <p:attrNameLst>
                                          <p:attrName>style.visibility</p:attrName>
                                        </p:attrNameLst>
                                      </p:cBhvr>
                                      <p:to>
                                        <p:strVal val="visible"/>
                                      </p:to>
                                    </p:set>
                                    <p:animEffect transition="in" filter="fade">
                                      <p:cBhvr>
                                        <p:cTn id="10" dur="500"/>
                                        <p:tgtEl>
                                          <p:spTgt spid="9221"/>
                                        </p:tgtEl>
                                      </p:cBhvr>
                                    </p:animEffect>
                                  </p:childTnLst>
                                </p:cTn>
                              </p:par>
                              <p:par>
                                <p:cTn id="11" presetID="10" presetClass="entr" presetSubtype="0" fill="hold" nodeType="with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fade">
                                      <p:cBhvr>
                                        <p:cTn id="13" dur="500"/>
                                        <p:tgtEl>
                                          <p:spTgt spid="92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222"/>
                                        </p:tgtEl>
                                        <p:attrNameLst>
                                          <p:attrName>style.visibility</p:attrName>
                                        </p:attrNameLst>
                                      </p:cBhvr>
                                      <p:to>
                                        <p:strVal val="visible"/>
                                      </p:to>
                                    </p:set>
                                    <p:animEffect transition="in" filter="fade">
                                      <p:cBhvr>
                                        <p:cTn id="18" dur="500"/>
                                        <p:tgtEl>
                                          <p:spTgt spid="9222"/>
                                        </p:tgtEl>
                                      </p:cBhvr>
                                    </p:animEffect>
                                  </p:childTnLst>
                                </p:cTn>
                              </p:par>
                              <p:par>
                                <p:cTn id="19" presetID="10" presetClass="entr" presetSubtype="0" fill="hold" nodeType="withEffect">
                                  <p:stCondLst>
                                    <p:cond delay="0"/>
                                  </p:stCondLst>
                                  <p:childTnLst>
                                    <p:set>
                                      <p:cBhvr>
                                        <p:cTn id="20" dur="1" fill="hold">
                                          <p:stCondLst>
                                            <p:cond delay="0"/>
                                          </p:stCondLst>
                                        </p:cTn>
                                        <p:tgtEl>
                                          <p:spTgt spid="9220"/>
                                        </p:tgtEl>
                                        <p:attrNameLst>
                                          <p:attrName>style.visibility</p:attrName>
                                        </p:attrNameLst>
                                      </p:cBhvr>
                                      <p:to>
                                        <p:strVal val="visible"/>
                                      </p:to>
                                    </p:set>
                                    <p:animEffect transition="in" filter="fade">
                                      <p:cBhvr>
                                        <p:cTn id="21" dur="500"/>
                                        <p:tgtEl>
                                          <p:spTgt spid="9220"/>
                                        </p:tgtEl>
                                      </p:cBhvr>
                                    </p:animEffect>
                                  </p:childTnLst>
                                </p:cTn>
                              </p:par>
                              <p:par>
                                <p:cTn id="22" presetID="10" presetClass="entr" presetSubtype="0" fill="hold" nodeType="withEffect">
                                  <p:stCondLst>
                                    <p:cond delay="0"/>
                                  </p:stCondLst>
                                  <p:childTnLst>
                                    <p:set>
                                      <p:cBhvr>
                                        <p:cTn id="23" dur="1" fill="hold">
                                          <p:stCondLst>
                                            <p:cond delay="0"/>
                                          </p:stCondLst>
                                        </p:cTn>
                                        <p:tgtEl>
                                          <p:spTgt spid="9218"/>
                                        </p:tgtEl>
                                        <p:attrNameLst>
                                          <p:attrName>style.visibility</p:attrName>
                                        </p:attrNameLst>
                                      </p:cBhvr>
                                      <p:to>
                                        <p:strVal val="visible"/>
                                      </p:to>
                                    </p:set>
                                    <p:animEffect transition="in" filter="fade">
                                      <p:cBhvr>
                                        <p:cTn id="24" dur="500"/>
                                        <p:tgtEl>
                                          <p:spTgt spid="92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28"/>
                                        </p:tgtEl>
                                        <p:attrNameLst>
                                          <p:attrName>style.visibility</p:attrName>
                                        </p:attrNameLst>
                                      </p:cBhvr>
                                      <p:to>
                                        <p:strVal val="visible"/>
                                      </p:to>
                                    </p:set>
                                    <p:animEffect transition="in" filter="fade">
                                      <p:cBhvr>
                                        <p:cTn id="42" dur="500"/>
                                        <p:tgtEl>
                                          <p:spTgt spid="92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9228"/>
                                        </p:tgtEl>
                                      </p:cBhvr>
                                    </p:animEffect>
                                    <p:set>
                                      <p:cBhvr>
                                        <p:cTn id="47" dur="1" fill="hold">
                                          <p:stCondLst>
                                            <p:cond delay="499"/>
                                          </p:stCondLst>
                                        </p:cTn>
                                        <p:tgtEl>
                                          <p:spTgt spid="922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227"/>
                                        </p:tgtEl>
                                        <p:attrNameLst>
                                          <p:attrName>style.visibility</p:attrName>
                                        </p:attrNameLst>
                                      </p:cBhvr>
                                      <p:to>
                                        <p:strVal val="visible"/>
                                      </p:to>
                                    </p:set>
                                    <p:animEffect transition="in" filter="fade">
                                      <p:cBhvr>
                                        <p:cTn id="52" dur="500"/>
                                        <p:tgtEl>
                                          <p:spTgt spid="92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5"/>
                                        </p:tgtEl>
                                      </p:cBhvr>
                                    </p:animEffect>
                                    <p:set>
                                      <p:cBhvr>
                                        <p:cTn id="91" dur="1" fill="hold">
                                          <p:stCondLst>
                                            <p:cond delay="499"/>
                                          </p:stCondLst>
                                        </p:cTn>
                                        <p:tgtEl>
                                          <p:spTgt spid="5"/>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0"/>
                                        </p:tgtEl>
                                      </p:cBhvr>
                                    </p:animEffect>
                                    <p:set>
                                      <p:cBhvr>
                                        <p:cTn id="94" dur="1" fill="hold">
                                          <p:stCondLst>
                                            <p:cond delay="499"/>
                                          </p:stCondLst>
                                        </p:cTn>
                                        <p:tgtEl>
                                          <p:spTgt spid="1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1"/>
                                        </p:tgtEl>
                                      </p:cBhvr>
                                    </p:animEffect>
                                    <p:set>
                                      <p:cBhvr>
                                        <p:cTn id="97" dur="1" fill="hold">
                                          <p:stCondLst>
                                            <p:cond delay="499"/>
                                          </p:stCondLst>
                                        </p:cTn>
                                        <p:tgtEl>
                                          <p:spTgt spid="1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5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fade">
                                      <p:cBhvr>
                                        <p:cTn id="110" dur="500"/>
                                        <p:tgtEl>
                                          <p:spTgt spid="4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fade">
                                      <p:cBhvr>
                                        <p:cTn id="113" dur="500"/>
                                        <p:tgtEl>
                                          <p:spTgt spid="4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nodeType="clickEffect">
                                  <p:stCondLst>
                                    <p:cond delay="0"/>
                                  </p:stCondLst>
                                  <p:childTnLst>
                                    <p:animEffect transition="out" filter="fade">
                                      <p:cBhvr>
                                        <p:cTn id="117" dur="500"/>
                                        <p:tgtEl>
                                          <p:spTgt spid="4"/>
                                        </p:tgtEl>
                                      </p:cBhvr>
                                    </p:animEffect>
                                    <p:set>
                                      <p:cBhvr>
                                        <p:cTn id="118" dur="1" fill="hold">
                                          <p:stCondLst>
                                            <p:cond delay="499"/>
                                          </p:stCondLst>
                                        </p:cTn>
                                        <p:tgtEl>
                                          <p:spTgt spid="4"/>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9"/>
                                        </p:tgtEl>
                                      </p:cBhvr>
                                    </p:animEffect>
                                    <p:set>
                                      <p:cBhvr>
                                        <p:cTn id="121" dur="1" fill="hold">
                                          <p:stCondLst>
                                            <p:cond delay="499"/>
                                          </p:stCondLst>
                                        </p:cTn>
                                        <p:tgtEl>
                                          <p:spTgt spid="19"/>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8"/>
                                        </p:tgtEl>
                                      </p:cBhvr>
                                    </p:animEffect>
                                    <p:set>
                                      <p:cBhvr>
                                        <p:cTn id="124" dur="1" fill="hold">
                                          <p:stCondLst>
                                            <p:cond delay="499"/>
                                          </p:stCondLst>
                                        </p:cTn>
                                        <p:tgtEl>
                                          <p:spTgt spid="18"/>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0"/>
                                        </p:tgtEl>
                                      </p:cBhvr>
                                    </p:animEffect>
                                    <p:set>
                                      <p:cBhvr>
                                        <p:cTn id="127" dur="1" fill="hold">
                                          <p:stCondLst>
                                            <p:cond delay="499"/>
                                          </p:stCondLst>
                                        </p:cTn>
                                        <p:tgtEl>
                                          <p:spTgt spid="20"/>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24"/>
                                        </p:tgtEl>
                                      </p:cBhvr>
                                    </p:animEffect>
                                    <p:set>
                                      <p:cBhvr>
                                        <p:cTn id="130" dur="1" fill="hold">
                                          <p:stCondLst>
                                            <p:cond delay="499"/>
                                          </p:stCondLst>
                                        </p:cTn>
                                        <p:tgtEl>
                                          <p:spTgt spid="24"/>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29"/>
                                        </p:tgtEl>
                                      </p:cBhvr>
                                    </p:animEffect>
                                    <p:set>
                                      <p:cBhvr>
                                        <p:cTn id="133" dur="1" fill="hold">
                                          <p:stCondLst>
                                            <p:cond delay="499"/>
                                          </p:stCondLst>
                                        </p:cTn>
                                        <p:tgtEl>
                                          <p:spTgt spid="2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1"/>
                                        </p:tgtEl>
                                      </p:cBhvr>
                                    </p:animEffect>
                                    <p:set>
                                      <p:cBhvr>
                                        <p:cTn id="136" dur="1" fill="hold">
                                          <p:stCondLst>
                                            <p:cond delay="499"/>
                                          </p:stCondLst>
                                        </p:cTn>
                                        <p:tgtEl>
                                          <p:spTgt spid="31"/>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30"/>
                                        </p:tgtEl>
                                      </p:cBhvr>
                                    </p:animEffect>
                                    <p:set>
                                      <p:cBhvr>
                                        <p:cTn id="139" dur="1" fill="hold">
                                          <p:stCondLst>
                                            <p:cond delay="499"/>
                                          </p:stCondLst>
                                        </p:cTn>
                                        <p:tgtEl>
                                          <p:spTgt spid="30"/>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33"/>
                                        </p:tgtEl>
                                      </p:cBhvr>
                                    </p:animEffect>
                                    <p:set>
                                      <p:cBhvr>
                                        <p:cTn id="142" dur="1" fill="hold">
                                          <p:stCondLst>
                                            <p:cond delay="499"/>
                                          </p:stCondLst>
                                        </p:cTn>
                                        <p:tgtEl>
                                          <p:spTgt spid="33"/>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32"/>
                                        </p:tgtEl>
                                      </p:cBhvr>
                                    </p:animEffect>
                                    <p:set>
                                      <p:cBhvr>
                                        <p:cTn id="145" dur="1" fill="hold">
                                          <p:stCondLst>
                                            <p:cond delay="499"/>
                                          </p:stCondLst>
                                        </p:cTn>
                                        <p:tgtEl>
                                          <p:spTgt spid="32"/>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42"/>
                                        </p:tgtEl>
                                      </p:cBhvr>
                                    </p:animEffect>
                                    <p:set>
                                      <p:cBhvr>
                                        <p:cTn id="148" dur="1" fill="hold">
                                          <p:stCondLst>
                                            <p:cond delay="499"/>
                                          </p:stCondLst>
                                        </p:cTn>
                                        <p:tgtEl>
                                          <p:spTgt spid="4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41"/>
                                        </p:tgtEl>
                                      </p:cBhvr>
                                    </p:animEffect>
                                    <p:set>
                                      <p:cBhvr>
                                        <p:cTn id="151" dur="1" fill="hold">
                                          <p:stCondLst>
                                            <p:cond delay="499"/>
                                          </p:stCondLst>
                                        </p:cTn>
                                        <p:tgtEl>
                                          <p:spTgt spid="41"/>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43"/>
                                        </p:tgtEl>
                                      </p:cBhvr>
                                    </p:animEffect>
                                    <p:set>
                                      <p:cBhvr>
                                        <p:cTn id="154" dur="1" fill="hold">
                                          <p:stCondLst>
                                            <p:cond delay="499"/>
                                          </p:stCondLst>
                                        </p:cTn>
                                        <p:tgtEl>
                                          <p:spTgt spid="43"/>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47"/>
                                        </p:tgtEl>
                                        <p:attrNameLst>
                                          <p:attrName>style.visibility</p:attrName>
                                        </p:attrNameLst>
                                      </p:cBhvr>
                                      <p:to>
                                        <p:strVal val="visible"/>
                                      </p:to>
                                    </p:set>
                                    <p:animEffect transition="in" filter="fade">
                                      <p:cBhvr>
                                        <p:cTn id="159" dur="500"/>
                                        <p:tgtEl>
                                          <p:spTgt spid="47"/>
                                        </p:tgtEl>
                                      </p:cBhvr>
                                    </p:animEffect>
                                  </p:childTnLst>
                                </p:cTn>
                              </p:par>
                              <p:par>
                                <p:cTn id="160" presetID="10" presetClass="entr" presetSubtype="0" fill="hold" nodeType="withEffect">
                                  <p:stCondLst>
                                    <p:cond delay="0"/>
                                  </p:stCondLst>
                                  <p:childTnLst>
                                    <p:set>
                                      <p:cBhvr>
                                        <p:cTn id="161" dur="1" fill="hold">
                                          <p:stCondLst>
                                            <p:cond delay="0"/>
                                          </p:stCondLst>
                                        </p:cTn>
                                        <p:tgtEl>
                                          <p:spTgt spid="49"/>
                                        </p:tgtEl>
                                        <p:attrNameLst>
                                          <p:attrName>style.visibility</p:attrName>
                                        </p:attrNameLst>
                                      </p:cBhvr>
                                      <p:to>
                                        <p:strVal val="visible"/>
                                      </p:to>
                                    </p:set>
                                    <p:animEffect transition="in" filter="fade">
                                      <p:cBhvr>
                                        <p:cTn id="162" dur="500"/>
                                        <p:tgtEl>
                                          <p:spTgt spid="49"/>
                                        </p:tgtEl>
                                      </p:cBhvr>
                                    </p:animEffect>
                                  </p:childTnLst>
                                </p:cTn>
                              </p:par>
                              <p:par>
                                <p:cTn id="163" presetID="10" presetClass="entr" presetSubtype="0" fill="hold" nodeType="withEffect">
                                  <p:stCondLst>
                                    <p:cond delay="0"/>
                                  </p:stCondLst>
                                  <p:childTnLst>
                                    <p:set>
                                      <p:cBhvr>
                                        <p:cTn id="164" dur="1" fill="hold">
                                          <p:stCondLst>
                                            <p:cond delay="0"/>
                                          </p:stCondLst>
                                        </p:cTn>
                                        <p:tgtEl>
                                          <p:spTgt spid="48"/>
                                        </p:tgtEl>
                                        <p:attrNameLst>
                                          <p:attrName>style.visibility</p:attrName>
                                        </p:attrNameLst>
                                      </p:cBhvr>
                                      <p:to>
                                        <p:strVal val="visible"/>
                                      </p:to>
                                    </p:set>
                                    <p:animEffect transition="in" filter="fade">
                                      <p:cBhvr>
                                        <p:cTn id="165" dur="500"/>
                                        <p:tgtEl>
                                          <p:spTgt spid="48"/>
                                        </p:tgtEl>
                                      </p:cBhvr>
                                    </p:animEffect>
                                  </p:childTnLst>
                                </p:cTn>
                              </p:par>
                              <p:par>
                                <p:cTn id="166" presetID="10" presetClass="entr" presetSubtype="0" fill="hold" nodeType="withEffect">
                                  <p:stCondLst>
                                    <p:cond delay="0"/>
                                  </p:stCondLst>
                                  <p:childTnLst>
                                    <p:set>
                                      <p:cBhvr>
                                        <p:cTn id="167" dur="1" fill="hold">
                                          <p:stCondLst>
                                            <p:cond delay="0"/>
                                          </p:stCondLst>
                                        </p:cTn>
                                        <p:tgtEl>
                                          <p:spTgt spid="51"/>
                                        </p:tgtEl>
                                        <p:attrNameLst>
                                          <p:attrName>style.visibility</p:attrName>
                                        </p:attrNameLst>
                                      </p:cBhvr>
                                      <p:to>
                                        <p:strVal val="visible"/>
                                      </p:to>
                                    </p:set>
                                    <p:animEffect transition="in" filter="fade">
                                      <p:cBhvr>
                                        <p:cTn id="168" dur="500"/>
                                        <p:tgtEl>
                                          <p:spTgt spid="51"/>
                                        </p:tgtEl>
                                      </p:cBhvr>
                                    </p:animEffect>
                                  </p:childTnLst>
                                </p:cTn>
                              </p:par>
                              <p:par>
                                <p:cTn id="169" presetID="10" presetClass="entr" presetSubtype="0" fill="hold" nodeType="withEffect">
                                  <p:stCondLst>
                                    <p:cond delay="0"/>
                                  </p:stCondLst>
                                  <p:childTnLst>
                                    <p:set>
                                      <p:cBhvr>
                                        <p:cTn id="170" dur="1" fill="hold">
                                          <p:stCondLst>
                                            <p:cond delay="0"/>
                                          </p:stCondLst>
                                        </p:cTn>
                                        <p:tgtEl>
                                          <p:spTgt spid="50"/>
                                        </p:tgtEl>
                                        <p:attrNameLst>
                                          <p:attrName>style.visibility</p:attrName>
                                        </p:attrNameLst>
                                      </p:cBhvr>
                                      <p:to>
                                        <p:strVal val="visible"/>
                                      </p:to>
                                    </p:set>
                                    <p:animEffect transition="in" filter="fade">
                                      <p:cBhvr>
                                        <p:cTn id="171" dur="500"/>
                                        <p:tgtEl>
                                          <p:spTgt spid="50"/>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52"/>
                                        </p:tgtEl>
                                        <p:attrNameLst>
                                          <p:attrName>style.visibility</p:attrName>
                                        </p:attrNameLst>
                                      </p:cBhvr>
                                      <p:to>
                                        <p:strVal val="visible"/>
                                      </p:to>
                                    </p:set>
                                    <p:animEffect transition="in" filter="fade">
                                      <p:cBhvr>
                                        <p:cTn id="176" dur="500"/>
                                        <p:tgtEl>
                                          <p:spTgt spid="52"/>
                                        </p:tgtEl>
                                      </p:cBhvr>
                                    </p:animEffect>
                                  </p:childTnLst>
                                </p:cTn>
                              </p:par>
                            </p:childTnLst>
                          </p:cTn>
                        </p:par>
                      </p:childTnLst>
                    </p:cTn>
                  </p:par>
                  <p:par>
                    <p:cTn id="177" fill="hold">
                      <p:stCondLst>
                        <p:cond delay="indefinite"/>
                      </p:stCondLst>
                      <p:childTnLst>
                        <p:par>
                          <p:cTn id="178" fill="hold">
                            <p:stCondLst>
                              <p:cond delay="0"/>
                            </p:stCondLst>
                            <p:childTnLst>
                              <p:par>
                                <p:cTn id="179" presetID="50" presetClass="path" presetSubtype="0" accel="50000" decel="50000" fill="hold" grpId="1" nodeType="clickEffect">
                                  <p:stCondLst>
                                    <p:cond delay="0"/>
                                  </p:stCondLst>
                                  <p:childTnLst>
                                    <p:animMotion origin="layout" path="M -1.38889E-6 -3.67089E-6 L 0.25052 -3.67089E-6 C 0.36285 -3.67089E-6 0.50122 -0.06329 0.50122 -0.11485 L 0.50122 -0.2297 " pathEditMode="relative" rAng="0" ptsTypes="FfFF">
                                      <p:cBhvr>
                                        <p:cTn id="180" dur="2000" fill="hold"/>
                                        <p:tgtEl>
                                          <p:spTgt spid="46"/>
                                        </p:tgtEl>
                                        <p:attrNameLst>
                                          <p:attrName>ppt_x</p:attrName>
                                          <p:attrName>ppt_y</p:attrName>
                                        </p:attrNameLst>
                                      </p:cBhvr>
                                      <p:rCtr x="25052" y="-11485"/>
                                    </p:animMotion>
                                  </p:childTnLst>
                                </p:cTn>
                              </p:par>
                            </p:childTnLst>
                          </p:cTn>
                        </p:par>
                      </p:childTnLst>
                    </p:cTn>
                  </p:par>
                  <p:par>
                    <p:cTn id="181" fill="hold">
                      <p:stCondLst>
                        <p:cond delay="indefinite"/>
                      </p:stCondLst>
                      <p:childTnLst>
                        <p:par>
                          <p:cTn id="182" fill="hold">
                            <p:stCondLst>
                              <p:cond delay="0"/>
                            </p:stCondLst>
                            <p:childTnLst>
                              <p:par>
                                <p:cTn id="183" presetID="10" presetClass="exit" presetSubtype="0" fill="hold" nodeType="clickEffect">
                                  <p:stCondLst>
                                    <p:cond delay="0"/>
                                  </p:stCondLst>
                                  <p:childTnLst>
                                    <p:animEffect transition="out" filter="fade">
                                      <p:cBhvr>
                                        <p:cTn id="184" dur="500"/>
                                        <p:tgtEl>
                                          <p:spTgt spid="47"/>
                                        </p:tgtEl>
                                      </p:cBhvr>
                                    </p:animEffect>
                                    <p:set>
                                      <p:cBhvr>
                                        <p:cTn id="185" dur="1" fill="hold">
                                          <p:stCondLst>
                                            <p:cond delay="499"/>
                                          </p:stCondLst>
                                        </p:cTn>
                                        <p:tgtEl>
                                          <p:spTgt spid="47"/>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49"/>
                                        </p:tgtEl>
                                      </p:cBhvr>
                                    </p:animEffect>
                                    <p:set>
                                      <p:cBhvr>
                                        <p:cTn id="188" dur="1" fill="hold">
                                          <p:stCondLst>
                                            <p:cond delay="499"/>
                                          </p:stCondLst>
                                        </p:cTn>
                                        <p:tgtEl>
                                          <p:spTgt spid="49"/>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48"/>
                                        </p:tgtEl>
                                      </p:cBhvr>
                                    </p:animEffect>
                                    <p:set>
                                      <p:cBhvr>
                                        <p:cTn id="191" dur="1" fill="hold">
                                          <p:stCondLst>
                                            <p:cond delay="499"/>
                                          </p:stCondLst>
                                        </p:cTn>
                                        <p:tgtEl>
                                          <p:spTgt spid="48"/>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51"/>
                                        </p:tgtEl>
                                      </p:cBhvr>
                                    </p:animEffect>
                                    <p:set>
                                      <p:cBhvr>
                                        <p:cTn id="194" dur="1" fill="hold">
                                          <p:stCondLst>
                                            <p:cond delay="499"/>
                                          </p:stCondLst>
                                        </p:cTn>
                                        <p:tgtEl>
                                          <p:spTgt spid="51"/>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57"/>
                                        </p:tgtEl>
                                        <p:attrNameLst>
                                          <p:attrName>style.visibility</p:attrName>
                                        </p:attrNameLst>
                                      </p:cBhvr>
                                      <p:to>
                                        <p:strVal val="visible"/>
                                      </p:to>
                                    </p:set>
                                    <p:animEffect transition="in" filter="fade">
                                      <p:cBhvr>
                                        <p:cTn id="20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11" grpId="0"/>
      <p:bldP spid="11" grpId="1"/>
      <p:bldP spid="41" grpId="0" animBg="1"/>
      <p:bldP spid="41" grpId="1" animBg="1"/>
      <p:bldP spid="42" grpId="0"/>
      <p:bldP spid="42" grpId="1"/>
      <p:bldP spid="43" grpId="0" animBg="1"/>
      <p:bldP spid="43" grpId="1" animBg="1"/>
      <p:bldP spid="46" grpId="0"/>
      <p:bldP spid="46" grpId="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descr="C:\paper\face_hallucination\dataset\multiPie\testing\0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899"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paper\face_hallucination\dataset\multiPie\testing\0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74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C:\paper\face_hallucination\dataset\multiPie\testing\0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479" y="3719444"/>
            <a:ext cx="18288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5397757" y="1681993"/>
            <a:ext cx="867433" cy="429663"/>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6" name="TextBox 3"/>
              <p:cNvSpPr txBox="1"/>
              <p:nvPr/>
            </p:nvSpPr>
            <p:spPr>
              <a:xfrm>
                <a:off x="5455479" y="1153964"/>
                <a:ext cx="490839" cy="5027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667" b="1" i="1">
                          <a:solidFill>
                            <a:schemeClr val="accent6">
                              <a:lumMod val="50000"/>
                            </a:schemeClr>
                          </a:solidFill>
                          <a:latin typeface="Cambria Math"/>
                        </a:rPr>
                        <m:t>𝑮</m:t>
                      </m:r>
                    </m:oMath>
                  </m:oMathPara>
                </a14:m>
                <a:endParaRPr lang="en-US" sz="2667" b="1" dirty="0">
                  <a:solidFill>
                    <a:schemeClr val="accent6">
                      <a:lumMod val="50000"/>
                    </a:schemeClr>
                  </a:solidFill>
                </a:endParaRPr>
              </a:p>
            </p:txBody>
          </p:sp>
        </mc:Choice>
        <mc:Fallback xmlns="">
          <p:sp>
            <p:nvSpPr>
              <p:cNvPr id="6" name="TextBox 3"/>
              <p:cNvSpPr txBox="1">
                <a:spLocks noRot="1" noChangeAspect="1" noMove="1" noResize="1" noEditPoints="1" noAdjustHandles="1" noChangeArrowheads="1" noChangeShapeType="1" noTextEdit="1"/>
              </p:cNvSpPr>
              <p:nvPr/>
            </p:nvSpPr>
            <p:spPr>
              <a:xfrm>
                <a:off x="5455479" y="1153964"/>
                <a:ext cx="490839" cy="502766"/>
              </a:xfrm>
              <a:prstGeom prst="rect">
                <a:avLst/>
              </a:prstGeom>
              <a:blipFill>
                <a:blip r:embed="rId4"/>
                <a:stretch>
                  <a:fillRect/>
                </a:stretch>
              </a:blipFill>
            </p:spPr>
            <p:txBody>
              <a:bodyPr/>
              <a:lstStyle/>
              <a:p>
                <a:r>
                  <a:rPr lang="en-US">
                    <a:noFill/>
                  </a:rPr>
                  <a:t> </a:t>
                </a:r>
              </a:p>
            </p:txBody>
          </p:sp>
        </mc:Fallback>
      </mc:AlternateContent>
      <p:pic>
        <p:nvPicPr>
          <p:cNvPr id="1027" name="Picture 3" descr="C:\paper\face_hallucination\dataset\multiPie\testing\g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84200"/>
            <a:ext cx="18288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27540" y="3008245"/>
            <a:ext cx="2746265"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Synthesized image</a:t>
            </a:r>
          </a:p>
        </p:txBody>
      </p:sp>
      <p:sp>
        <p:nvSpPr>
          <p:cNvPr id="7" name="TextBox 6"/>
          <p:cNvSpPr txBox="1"/>
          <p:nvPr/>
        </p:nvSpPr>
        <p:spPr>
          <a:xfrm>
            <a:off x="2255140" y="6172201"/>
            <a:ext cx="3440365"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CNN </a:t>
            </a:r>
            <a:r>
              <a:rPr lang="en-US" sz="2400" dirty="0" err="1">
                <a:solidFill>
                  <a:schemeClr val="bg1"/>
                </a:solidFill>
                <a:latin typeface="Palatino Linotype" panose="02040502050505030304" pitchFamily="18" charset="0"/>
              </a:rPr>
              <a:t>upsampled</a:t>
            </a:r>
            <a:r>
              <a:rPr lang="en-US" sz="2400" dirty="0">
                <a:solidFill>
                  <a:schemeClr val="bg1"/>
                </a:solidFill>
                <a:latin typeface="Palatino Linotype" panose="02040502050505030304" pitchFamily="18" charset="0"/>
              </a:rPr>
              <a:t> image</a:t>
            </a:r>
          </a:p>
        </p:txBody>
      </p:sp>
      <p:sp>
        <p:nvSpPr>
          <p:cNvPr id="8" name="TextBox 7"/>
          <p:cNvSpPr txBox="1"/>
          <p:nvPr/>
        </p:nvSpPr>
        <p:spPr>
          <a:xfrm>
            <a:off x="6908800" y="3022601"/>
            <a:ext cx="1920526" cy="461665"/>
          </a:xfrm>
          <a:prstGeom prst="rect">
            <a:avLst/>
          </a:prstGeom>
          <a:noFill/>
        </p:spPr>
        <p:txBody>
          <a:bodyPr wrap="none" rtlCol="0">
            <a:spAutoFit/>
          </a:bodyPr>
          <a:lstStyle/>
          <a:p>
            <a:r>
              <a:rPr lang="en-US" sz="2400" dirty="0"/>
              <a:t>Filtered result</a:t>
            </a:r>
          </a:p>
        </p:txBody>
      </p:sp>
      <p:pic>
        <p:nvPicPr>
          <p:cNvPr id="12" name="Picture 2" descr="C:\paper\face_hallucination\dataset\multiPie\testing\00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479" y="584200"/>
            <a:ext cx="1828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paper\face_hallucination\dataset\multiPie\testing\00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888" y="584200"/>
            <a:ext cx="1828800" cy="2438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245601" y="1619213"/>
            <a:ext cx="1883849" cy="461665"/>
          </a:xfrm>
          <a:prstGeom prst="rect">
            <a:avLst/>
          </a:prstGeom>
          <a:noFill/>
        </p:spPr>
        <p:txBody>
          <a:bodyPr wrap="none" rtlCol="0">
            <a:spAutoFit/>
          </a:bodyPr>
          <a:lstStyle/>
          <a:p>
            <a:r>
              <a:rPr lang="en-US" sz="2400" dirty="0" err="1">
                <a:solidFill>
                  <a:schemeClr val="bg1"/>
                </a:solidFill>
                <a:latin typeface="Palatino Linotype" panose="02040502050505030304" pitchFamily="18" charset="0"/>
              </a:rPr>
              <a:t>Substraction</a:t>
            </a:r>
            <a:endParaRPr lang="en-US" sz="2400" dirty="0">
              <a:solidFill>
                <a:schemeClr val="bg1"/>
              </a:solidFill>
              <a:latin typeface="Palatino Linotype" panose="02040502050505030304" pitchFamily="18" charset="0"/>
            </a:endParaRPr>
          </a:p>
        </p:txBody>
      </p:sp>
      <p:pic>
        <p:nvPicPr>
          <p:cNvPr id="1029" name="Picture 5" descr="C:\paper\face_hallucination\dataset\multiPie\testing\diff.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629" y="584506"/>
            <a:ext cx="1828571" cy="24380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619441" y="3022601"/>
            <a:ext cx="2787943"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Extracted structure</a:t>
            </a:r>
          </a:p>
        </p:txBody>
      </p:sp>
      <p:sp>
        <p:nvSpPr>
          <p:cNvPr id="16" name="Right Arrow 15"/>
          <p:cNvSpPr/>
          <p:nvPr/>
        </p:nvSpPr>
        <p:spPr>
          <a:xfrm>
            <a:off x="5384801" y="4787863"/>
            <a:ext cx="867433" cy="429663"/>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17" name="TextBox 3"/>
              <p:cNvSpPr txBox="1"/>
              <p:nvPr/>
            </p:nvSpPr>
            <p:spPr>
              <a:xfrm>
                <a:off x="5464314" y="4254383"/>
                <a:ext cx="490839" cy="5027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667" b="1" i="1">
                          <a:solidFill>
                            <a:schemeClr val="accent6">
                              <a:lumMod val="50000"/>
                            </a:schemeClr>
                          </a:solidFill>
                          <a:latin typeface="Cambria Math"/>
                        </a:rPr>
                        <m:t>𝑮</m:t>
                      </m:r>
                    </m:oMath>
                  </m:oMathPara>
                </a14:m>
                <a:endParaRPr lang="en-US" sz="2667" b="1" dirty="0">
                  <a:solidFill>
                    <a:schemeClr val="accent6">
                      <a:lumMod val="50000"/>
                    </a:schemeClr>
                  </a:solidFill>
                </a:endParaRPr>
              </a:p>
            </p:txBody>
          </p:sp>
        </mc:Choice>
        <mc:Fallback xmlns="">
          <p:sp>
            <p:nvSpPr>
              <p:cNvPr id="17" name="TextBox 3"/>
              <p:cNvSpPr txBox="1">
                <a:spLocks noRot="1" noChangeAspect="1" noMove="1" noResize="1" noEditPoints="1" noAdjustHandles="1" noChangeArrowheads="1" noChangeShapeType="1" noTextEdit="1"/>
              </p:cNvSpPr>
              <p:nvPr/>
            </p:nvSpPr>
            <p:spPr>
              <a:xfrm>
                <a:off x="5464314" y="4254383"/>
                <a:ext cx="490839" cy="502766"/>
              </a:xfrm>
              <a:prstGeom prst="rect">
                <a:avLst/>
              </a:prstGeom>
              <a:blipFill>
                <a:blip r:embed="rId8"/>
                <a:stretch>
                  <a:fillRect/>
                </a:stretch>
              </a:blipFill>
            </p:spPr>
            <p:txBody>
              <a:bodyPr/>
              <a:lstStyle/>
              <a:p>
                <a:r>
                  <a:rPr lang="en-US">
                    <a:noFill/>
                  </a:rPr>
                  <a:t> </a:t>
                </a:r>
              </a:p>
            </p:txBody>
          </p:sp>
        </mc:Fallback>
      </mc:AlternateContent>
      <p:sp>
        <p:nvSpPr>
          <p:cNvPr id="11" name="TextBox 10"/>
          <p:cNvSpPr txBox="1"/>
          <p:nvPr/>
        </p:nvSpPr>
        <p:spPr>
          <a:xfrm>
            <a:off x="6908800" y="6187758"/>
            <a:ext cx="2093843"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Filtered result</a:t>
            </a:r>
          </a:p>
        </p:txBody>
      </p:sp>
      <p:pic>
        <p:nvPicPr>
          <p:cNvPr id="1028" name="Picture 4" descr="C:\paper\face_hallucination\dataset\multiPie\testing\im1_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3733800"/>
            <a:ext cx="1828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paper\face_hallucination\dataset\multiPie\testing\final.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0629" y="2311400"/>
            <a:ext cx="18288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400801" y="4765358"/>
            <a:ext cx="3541354"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Structured refined result</a:t>
            </a:r>
          </a:p>
        </p:txBody>
      </p:sp>
      <p:sp>
        <p:nvSpPr>
          <p:cNvPr id="14" name="Oval 13"/>
          <p:cNvSpPr/>
          <p:nvPr/>
        </p:nvSpPr>
        <p:spPr>
          <a:xfrm>
            <a:off x="7340589" y="3124200"/>
            <a:ext cx="12192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3251200" y="3124200"/>
            <a:ext cx="12192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3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0400" y="2311400"/>
            <a:ext cx="18288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a:extLst>
              <a:ext uri="{FF2B5EF4-FFF2-40B4-BE49-F238E27FC236}">
                <a16:creationId xmlns:a16="http://schemas.microsoft.com/office/drawing/2014/main" id="{486FEF1F-57DE-49AE-90EE-90F7280713DB}"/>
              </a:ext>
            </a:extLst>
          </p:cNvPr>
          <p:cNvSpPr txBox="1"/>
          <p:nvPr/>
        </p:nvSpPr>
        <p:spPr>
          <a:xfrm>
            <a:off x="0" y="9239"/>
            <a:ext cx="7694735"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3. Proposed method: Component Enhancement</a:t>
            </a:r>
          </a:p>
        </p:txBody>
      </p:sp>
    </p:spTree>
    <p:extLst>
      <p:ext uri="{BB962C8B-B14F-4D97-AF65-F5344CB8AC3E}">
        <p14:creationId xmlns:p14="http://schemas.microsoft.com/office/powerpoint/2010/main" val="308869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7"/>
                                        </p:tgtEl>
                                        <p:attrNameLst>
                                          <p:attrName>style.visibility</p:attrName>
                                        </p:attrNameLst>
                                      </p:cBhvr>
                                      <p:to>
                                        <p:strVal val="visible"/>
                                      </p:to>
                                    </p:set>
                                    <p:animEffect transition="in" filter="fade">
                                      <p:cBhvr>
                                        <p:cTn id="31" dur="500"/>
                                        <p:tgtEl>
                                          <p:spTgt spid="10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2.5E-6 -2.98858E-6 L 0.33594 0.00216 " pathEditMode="relative" rAng="0" ptsTypes="AA">
                                      <p:cBhvr>
                                        <p:cTn id="46" dur="2000" fill="hold"/>
                                        <p:tgtEl>
                                          <p:spTgt spid="4"/>
                                        </p:tgtEl>
                                        <p:attrNameLst>
                                          <p:attrName>ppt_x</p:attrName>
                                          <p:attrName>ppt_y</p:attrName>
                                        </p:attrNameLst>
                                      </p:cBhvr>
                                      <p:rCtr x="16788" y="93"/>
                                    </p:animMotion>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xit" presetSubtype="0" fill="hold" grpId="1" nodeType="with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
                                        </p:tgtEl>
                                      </p:cBhvr>
                                    </p:animEffect>
                                    <p:set>
                                      <p:cBhvr>
                                        <p:cTn id="61" dur="1" fill="hold">
                                          <p:stCondLst>
                                            <p:cond delay="499"/>
                                          </p:stCondLst>
                                        </p:cTn>
                                        <p:tgtEl>
                                          <p:spTgt spid="4"/>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027"/>
                                        </p:tgtEl>
                                      </p:cBhvr>
                                    </p:animEffect>
                                    <p:set>
                                      <p:cBhvr>
                                        <p:cTn id="64" dur="1" fill="hold">
                                          <p:stCondLst>
                                            <p:cond delay="499"/>
                                          </p:stCondLst>
                                        </p:cTn>
                                        <p:tgtEl>
                                          <p:spTgt spid="1027"/>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029"/>
                                        </p:tgtEl>
                                        <p:attrNameLst>
                                          <p:attrName>style.visibility</p:attrName>
                                        </p:attrNameLst>
                                      </p:cBhvr>
                                      <p:to>
                                        <p:strVal val="visible"/>
                                      </p:to>
                                    </p:set>
                                    <p:animEffect transition="in" filter="fade">
                                      <p:cBhvr>
                                        <p:cTn id="70" dur="500"/>
                                        <p:tgtEl>
                                          <p:spTgt spid="10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nodeType="clickEffect">
                                  <p:stCondLst>
                                    <p:cond delay="0"/>
                                  </p:stCondLst>
                                  <p:childTnLst>
                                    <p:animMotion origin="layout" path="M -2.5E-6 -4.14943E-6 L -2.5E-6 0.45941 " pathEditMode="relative" rAng="0" ptsTypes="AA">
                                      <p:cBhvr>
                                        <p:cTn id="77" dur="2000" fill="hold"/>
                                        <p:tgtEl>
                                          <p:spTgt spid="12"/>
                                        </p:tgtEl>
                                        <p:attrNameLst>
                                          <p:attrName>ppt_x</p:attrName>
                                          <p:attrName>ppt_y</p:attrName>
                                        </p:attrNameLst>
                                      </p:cBhvr>
                                      <p:rCtr x="0" y="22970"/>
                                    </p:animMotion>
                                  </p:childTnLst>
                                </p:cTn>
                              </p:par>
                              <p:par>
                                <p:cTn id="78" presetID="10" presetClass="exit" presetSubtype="0" fill="hold" grpId="1" nodeType="withEffect">
                                  <p:stCondLst>
                                    <p:cond delay="0"/>
                                  </p:stCondLst>
                                  <p:childTnLst>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par>
                                <p:cTn id="89" presetID="10" presetClass="entr" presetSubtype="0" fill="hold" nodeType="withEffect">
                                  <p:stCondLst>
                                    <p:cond delay="0"/>
                                  </p:stCondLst>
                                  <p:childTnLst>
                                    <p:set>
                                      <p:cBhvr>
                                        <p:cTn id="90" dur="1" fill="hold">
                                          <p:stCondLst>
                                            <p:cond delay="0"/>
                                          </p:stCondLst>
                                        </p:cTn>
                                        <p:tgtEl>
                                          <p:spTgt spid="1028"/>
                                        </p:tgtEl>
                                        <p:attrNameLst>
                                          <p:attrName>style.visibility</p:attrName>
                                        </p:attrNameLst>
                                      </p:cBhvr>
                                      <p:to>
                                        <p:strVal val="visible"/>
                                      </p:to>
                                    </p:set>
                                    <p:animEffect transition="in" filter="fade">
                                      <p:cBhvr>
                                        <p:cTn id="91" dur="500"/>
                                        <p:tgtEl>
                                          <p:spTgt spid="102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10" presetClass="exit" presetSubtype="0" fill="hold" nodeType="withEffect">
                                  <p:stCondLst>
                                    <p:cond delay="0"/>
                                  </p:stCondLst>
                                  <p:childTnLst>
                                    <p:animEffect transition="out" filter="fade">
                                      <p:cBhvr>
                                        <p:cTn id="96" dur="500"/>
                                        <p:tgtEl>
                                          <p:spTgt spid="12"/>
                                        </p:tgtEl>
                                      </p:cBhvr>
                                    </p:animEffect>
                                    <p:set>
                                      <p:cBhvr>
                                        <p:cTn id="97" dur="1" fill="hold">
                                          <p:stCondLst>
                                            <p:cond delay="499"/>
                                          </p:stCondLst>
                                        </p:cTn>
                                        <p:tgtEl>
                                          <p:spTgt spid="12"/>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7"/>
                                        </p:tgtEl>
                                      </p:cBhvr>
                                    </p:animEffect>
                                    <p:set>
                                      <p:cBhvr>
                                        <p:cTn id="100" dur="1" fill="hold">
                                          <p:stCondLst>
                                            <p:cond delay="499"/>
                                          </p:stCondLst>
                                        </p:cTn>
                                        <p:tgtEl>
                                          <p:spTgt spid="17"/>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6"/>
                                        </p:tgtEl>
                                      </p:cBhvr>
                                    </p:animEffect>
                                    <p:set>
                                      <p:cBhvr>
                                        <p:cTn id="103" dur="1" fill="hold">
                                          <p:stCondLst>
                                            <p:cond delay="499"/>
                                          </p:stCondLst>
                                        </p:cTn>
                                        <p:tgtEl>
                                          <p:spTgt spid="16"/>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10"/>
                                        </p:tgtEl>
                                      </p:cBhvr>
                                    </p:animEffect>
                                    <p:set>
                                      <p:cBhvr>
                                        <p:cTn id="108" dur="1" fill="hold">
                                          <p:stCondLst>
                                            <p:cond delay="499"/>
                                          </p:stCondLst>
                                        </p:cTn>
                                        <p:tgtEl>
                                          <p:spTgt spid="10"/>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1"/>
                                        </p:tgtEl>
                                      </p:cBhvr>
                                    </p:animEffect>
                                    <p:set>
                                      <p:cBhvr>
                                        <p:cTn id="111" dur="1" fill="hold">
                                          <p:stCondLst>
                                            <p:cond delay="499"/>
                                          </p:stCondLst>
                                        </p:cTn>
                                        <p:tgtEl>
                                          <p:spTgt spid="11"/>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nodeType="clickEffect">
                                  <p:stCondLst>
                                    <p:cond delay="0"/>
                                  </p:stCondLst>
                                  <p:childTnLst>
                                    <p:animMotion origin="layout" path="M 0 0 L 0 0.25 E" pathEditMode="relative" ptsTypes="">
                                      <p:cBhvr>
                                        <p:cTn id="115" dur="2000" fill="hold"/>
                                        <p:tgtEl>
                                          <p:spTgt spid="1029"/>
                                        </p:tgtEl>
                                        <p:attrNameLst>
                                          <p:attrName>ppt_x</p:attrName>
                                          <p:attrName>ppt_y</p:attrName>
                                        </p:attrNameLst>
                                      </p:cBhvr>
                                    </p:animMotion>
                                  </p:childTnLst>
                                </p:cTn>
                              </p:par>
                              <p:par>
                                <p:cTn id="116" presetID="42" presetClass="path" presetSubtype="0" accel="50000" decel="50000" fill="hold" nodeType="withEffect">
                                  <p:stCondLst>
                                    <p:cond delay="0"/>
                                  </p:stCondLst>
                                  <p:childTnLst>
                                    <p:animMotion origin="layout" path="M 1.11022E-16 4.80086E-6 L 1.11022E-16 -0.20748 " pathEditMode="relative" rAng="0" ptsTypes="AA">
                                      <p:cBhvr>
                                        <p:cTn id="117" dur="2000" fill="hold"/>
                                        <p:tgtEl>
                                          <p:spTgt spid="1028"/>
                                        </p:tgtEl>
                                        <p:attrNameLst>
                                          <p:attrName>ppt_x</p:attrName>
                                          <p:attrName>ppt_y</p:attrName>
                                        </p:attrNameLst>
                                      </p:cBhvr>
                                      <p:rCtr x="0" y="-10374"/>
                                    </p:animMotion>
                                  </p:childTnLst>
                                </p:cTn>
                              </p:par>
                              <p:par>
                                <p:cTn id="118" presetID="42" presetClass="path" presetSubtype="0" accel="50000" decel="50000" fill="hold" nodeType="withEffect">
                                  <p:stCondLst>
                                    <p:cond delay="0"/>
                                  </p:stCondLst>
                                  <p:childTnLst>
                                    <p:animMotion origin="layout" path="M -2.5E-6 4.80086E-6 L -2.5E-6 -0.20748 " pathEditMode="relative" rAng="0" ptsTypes="AA">
                                      <p:cBhvr>
                                        <p:cTn id="119" dur="2000" fill="hold"/>
                                        <p:tgtEl>
                                          <p:spTgt spid="1026"/>
                                        </p:tgtEl>
                                        <p:attrNameLst>
                                          <p:attrName>ppt_x</p:attrName>
                                          <p:attrName>ppt_y</p:attrName>
                                        </p:attrNameLst>
                                      </p:cBhvr>
                                      <p:rCtr x="0" y="-10374"/>
                                    </p:animMotion>
                                  </p:childTnLst>
                                </p:cTn>
                              </p:par>
                              <p:par>
                                <p:cTn id="120" presetID="42" presetClass="path" presetSubtype="0" accel="50000" decel="50000" fill="hold" grpId="1" nodeType="withEffect">
                                  <p:stCondLst>
                                    <p:cond delay="0"/>
                                  </p:stCondLst>
                                  <p:childTnLst>
                                    <p:animMotion origin="layout" path="M -1.66667E-6 -4.81481E-6 L -1.66667E-6 -0.2074 " pathEditMode="relative" rAng="0" ptsTypes="AA">
                                      <p:cBhvr>
                                        <p:cTn id="121" dur="2000" fill="hold"/>
                                        <p:tgtEl>
                                          <p:spTgt spid="7"/>
                                        </p:tgtEl>
                                        <p:attrNameLst>
                                          <p:attrName>ppt_x</p:attrName>
                                          <p:attrName>ppt_y</p:attrName>
                                        </p:attrNameLst>
                                      </p:cBhvr>
                                      <p:rCtr x="0" y="-10370"/>
                                    </p:animMotion>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030"/>
                                        </p:tgtEl>
                                        <p:attrNameLst>
                                          <p:attrName>style.visibility</p:attrName>
                                        </p:attrNameLst>
                                      </p:cBhvr>
                                      <p:to>
                                        <p:strVal val="visible"/>
                                      </p:to>
                                    </p:set>
                                    <p:animEffect transition="in" filter="fade">
                                      <p:cBhvr>
                                        <p:cTn id="126" dur="500"/>
                                        <p:tgtEl>
                                          <p:spTgt spid="1030"/>
                                        </p:tgtEl>
                                      </p:cBhvr>
                                    </p:animEffect>
                                  </p:childTnLst>
                                </p:cTn>
                              </p:par>
                              <p:par>
                                <p:cTn id="127" presetID="10" presetClass="exit" presetSubtype="0" fill="hold" nodeType="withEffect">
                                  <p:stCondLst>
                                    <p:cond delay="0"/>
                                  </p:stCondLst>
                                  <p:childTnLst>
                                    <p:animEffect transition="out" filter="fade">
                                      <p:cBhvr>
                                        <p:cTn id="128" dur="500"/>
                                        <p:tgtEl>
                                          <p:spTgt spid="1029"/>
                                        </p:tgtEl>
                                      </p:cBhvr>
                                    </p:animEffect>
                                    <p:set>
                                      <p:cBhvr>
                                        <p:cTn id="129" dur="1" fill="hold">
                                          <p:stCondLst>
                                            <p:cond delay="499"/>
                                          </p:stCondLst>
                                        </p:cTn>
                                        <p:tgtEl>
                                          <p:spTgt spid="1029"/>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1028"/>
                                        </p:tgtEl>
                                      </p:cBhvr>
                                    </p:animEffect>
                                    <p:set>
                                      <p:cBhvr>
                                        <p:cTn id="132" dur="1" fill="hold">
                                          <p:stCondLst>
                                            <p:cond delay="499"/>
                                          </p:stCondLst>
                                        </p:cTn>
                                        <p:tgtEl>
                                          <p:spTgt spid="1028"/>
                                        </p:tgtEl>
                                        <p:attrNameLst>
                                          <p:attrName>style.visibility</p:attrName>
                                        </p:attrNameLst>
                                      </p:cBhvr>
                                      <p:to>
                                        <p:strVal val="hidden"/>
                                      </p:to>
                                    </p:set>
                                  </p:childTnLst>
                                </p:cTn>
                              </p:par>
                              <p:par>
                                <p:cTn id="133" presetID="10" presetClass="entr" presetSubtype="0" fill="hold" grpId="0" nodeType="withEffect">
                                  <p:stCondLst>
                                    <p:cond delay="0"/>
                                  </p:stCondLst>
                                  <p:childTnLst>
                                    <p:set>
                                      <p:cBhvr>
                                        <p:cTn id="134" dur="1" fill="hold">
                                          <p:stCondLst>
                                            <p:cond delay="0"/>
                                          </p:stCondLst>
                                        </p:cTn>
                                        <p:tgtEl>
                                          <p:spTgt spid="13"/>
                                        </p:tgtEl>
                                        <p:attrNameLst>
                                          <p:attrName>style.visibility</p:attrName>
                                        </p:attrNameLst>
                                      </p:cBhvr>
                                      <p:to>
                                        <p:strVal val="visible"/>
                                      </p:to>
                                    </p:set>
                                    <p:animEffect transition="in" filter="fade">
                                      <p:cBhvr>
                                        <p:cTn id="135" dur="500"/>
                                        <p:tgtEl>
                                          <p:spTgt spid="1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2"/>
                                        </p:tgtEl>
                                        <p:attrNameLst>
                                          <p:attrName>style.visibility</p:attrName>
                                        </p:attrNameLst>
                                      </p:cBhvr>
                                      <p:to>
                                        <p:strVal val="visible"/>
                                      </p:to>
                                    </p:set>
                                    <p:animEffect transition="in" filter="fade">
                                      <p:cBhvr>
                                        <p:cTn id="140" dur="500"/>
                                        <p:tgtEl>
                                          <p:spTgt spid="2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4"/>
                                        </p:tgtEl>
                                        <p:attrNameLst>
                                          <p:attrName>style.visibility</p:attrName>
                                        </p:attrNameLst>
                                      </p:cBhvr>
                                      <p:to>
                                        <p:strVal val="visible"/>
                                      </p:to>
                                    </p:set>
                                    <p:animEffect transition="in" filter="fade">
                                      <p:cBhvr>
                                        <p:cTn id="143" dur="500"/>
                                        <p:tgtEl>
                                          <p:spTgt spid="1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22"/>
                                        </p:tgtEl>
                                      </p:cBhvr>
                                    </p:animEffect>
                                    <p:set>
                                      <p:cBhvr>
                                        <p:cTn id="148" dur="1" fill="hold">
                                          <p:stCondLst>
                                            <p:cond delay="499"/>
                                          </p:stCondLst>
                                        </p:cTn>
                                        <p:tgtEl>
                                          <p:spTgt spid="2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14"/>
                                        </p:tgtEl>
                                      </p:cBhvr>
                                    </p:animEffect>
                                    <p:set>
                                      <p:cBhvr>
                                        <p:cTn id="151" dur="1" fill="hold">
                                          <p:stCondLst>
                                            <p:cond delay="499"/>
                                          </p:stCondLst>
                                        </p:cTn>
                                        <p:tgtEl>
                                          <p:spTgt spid="14"/>
                                        </p:tgtEl>
                                        <p:attrNameLst>
                                          <p:attrName>style.visibility</p:attrName>
                                        </p:attrNameLst>
                                      </p:cBhvr>
                                      <p:to>
                                        <p:strVal val="hidden"/>
                                      </p:to>
                                    </p:set>
                                  </p:childTnLst>
                                </p:cTn>
                              </p:par>
                              <p:par>
                                <p:cTn id="152" presetID="10" presetClass="entr" presetSubtype="0" fill="hold" nodeType="withEffect">
                                  <p:stCondLst>
                                    <p:cond delay="0"/>
                                  </p:stCondLst>
                                  <p:childTnLst>
                                    <p:set>
                                      <p:cBhvr>
                                        <p:cTn id="153" dur="1" fill="hold">
                                          <p:stCondLst>
                                            <p:cond delay="0"/>
                                          </p:stCondLst>
                                        </p:cTn>
                                        <p:tgtEl>
                                          <p:spTgt spid="1031"/>
                                        </p:tgtEl>
                                        <p:attrNameLst>
                                          <p:attrName>style.visibility</p:attrName>
                                        </p:attrNameLst>
                                      </p:cBhvr>
                                      <p:to>
                                        <p:strVal val="visible"/>
                                      </p:to>
                                    </p:set>
                                    <p:animEffect transition="in" filter="fade">
                                      <p:cBhvr>
                                        <p:cTn id="154"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3" grpId="0"/>
      <p:bldP spid="3" grpId="1"/>
      <p:bldP spid="7" grpId="0"/>
      <p:bldP spid="7" grpId="1"/>
      <p:bldP spid="8" grpId="0"/>
      <p:bldP spid="8" grpId="1"/>
      <p:bldP spid="9" grpId="0"/>
      <p:bldP spid="9" grpId="1"/>
      <p:bldP spid="10" grpId="0"/>
      <p:bldP spid="10" grpId="1"/>
      <p:bldP spid="16" grpId="0" animBg="1"/>
      <p:bldP spid="16" grpId="1" animBg="1"/>
      <p:bldP spid="17" grpId="0"/>
      <p:bldP spid="17" grpId="1"/>
      <p:bldP spid="11" grpId="0"/>
      <p:bldP spid="11" grpId="1"/>
      <p:bldP spid="13" grpId="0"/>
      <p:bldP spid="14" grpId="0" animBg="1"/>
      <p:bldP spid="14" grpId="1" animBg="1"/>
      <p:bldP spid="22" grpId="0" animBg="1"/>
      <p:bldP spid="2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descr="C:\paper\face_hallucination\dataset\multiPie\testing\0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899"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paper\face_hallucination\dataset\multiPie\testing\0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paper\face_hallucination\dataset\multiPie\testi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9425"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0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xit" presetSubtype="0" fill="hold" nodeType="withEffect">
                                  <p:stCondLst>
                                    <p:cond delay="0"/>
                                  </p:stCondLst>
                                  <p:childTnLst>
                                    <p:animEffect transition="out" filter="fade">
                                      <p:cBhvr>
                                        <p:cTn id="17" dur="500"/>
                                        <p:tgtEl>
                                          <p:spTgt spid="10242"/>
                                        </p:tgtEl>
                                      </p:cBhvr>
                                    </p:animEffect>
                                    <p:set>
                                      <p:cBhvr>
                                        <p:cTn id="18" dur="1" fill="hold">
                                          <p:stCondLst>
                                            <p:cond delay="4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45477-7288-4DC7-9F68-07542F46ACDC}"/>
              </a:ext>
            </a:extLst>
          </p:cNvPr>
          <p:cNvSpPr txBox="1"/>
          <p:nvPr/>
        </p:nvSpPr>
        <p:spPr>
          <a:xfrm>
            <a:off x="814644" y="1136881"/>
            <a:ext cx="3690434"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1.	Introduction</a:t>
            </a:r>
          </a:p>
        </p:txBody>
      </p:sp>
      <p:sp>
        <p:nvSpPr>
          <p:cNvPr id="3" name="TextBox 2">
            <a:extLst>
              <a:ext uri="{FF2B5EF4-FFF2-40B4-BE49-F238E27FC236}">
                <a16:creationId xmlns:a16="http://schemas.microsoft.com/office/drawing/2014/main" id="{C55AE898-18D2-4DC7-8323-4D45B9643DCC}"/>
              </a:ext>
            </a:extLst>
          </p:cNvPr>
          <p:cNvSpPr txBox="1"/>
          <p:nvPr/>
        </p:nvSpPr>
        <p:spPr>
          <a:xfrm>
            <a:off x="814644" y="2328371"/>
            <a:ext cx="3894015"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2.	Related work</a:t>
            </a:r>
          </a:p>
        </p:txBody>
      </p:sp>
      <p:sp>
        <p:nvSpPr>
          <p:cNvPr id="4" name="TextBox 3">
            <a:extLst>
              <a:ext uri="{FF2B5EF4-FFF2-40B4-BE49-F238E27FC236}">
                <a16:creationId xmlns:a16="http://schemas.microsoft.com/office/drawing/2014/main" id="{AF34EDEA-E3D4-4A44-B388-F0ADFD0C7530}"/>
              </a:ext>
            </a:extLst>
          </p:cNvPr>
          <p:cNvSpPr txBox="1"/>
          <p:nvPr/>
        </p:nvSpPr>
        <p:spPr>
          <a:xfrm>
            <a:off x="814644" y="3519862"/>
            <a:ext cx="5182829"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3.	Proposed algorithm</a:t>
            </a:r>
          </a:p>
        </p:txBody>
      </p:sp>
      <p:sp>
        <p:nvSpPr>
          <p:cNvPr id="5" name="TextBox 4">
            <a:extLst>
              <a:ext uri="{FF2B5EF4-FFF2-40B4-BE49-F238E27FC236}">
                <a16:creationId xmlns:a16="http://schemas.microsoft.com/office/drawing/2014/main" id="{44516F27-9C24-4D62-A86E-D3EDD831ADFE}"/>
              </a:ext>
            </a:extLst>
          </p:cNvPr>
          <p:cNvSpPr txBox="1"/>
          <p:nvPr/>
        </p:nvSpPr>
        <p:spPr>
          <a:xfrm>
            <a:off x="814644" y="4711353"/>
            <a:ext cx="4717958"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4.	Demo and results</a:t>
            </a:r>
          </a:p>
        </p:txBody>
      </p:sp>
    </p:spTree>
    <p:extLst>
      <p:ext uri="{BB962C8B-B14F-4D97-AF65-F5344CB8AC3E}">
        <p14:creationId xmlns:p14="http://schemas.microsoft.com/office/powerpoint/2010/main" val="372497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45477-7288-4DC7-9F68-07542F46ACDC}"/>
              </a:ext>
            </a:extLst>
          </p:cNvPr>
          <p:cNvSpPr txBox="1"/>
          <p:nvPr/>
        </p:nvSpPr>
        <p:spPr>
          <a:xfrm>
            <a:off x="814644" y="1136881"/>
            <a:ext cx="3690434"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1.	Introduction</a:t>
            </a:r>
          </a:p>
        </p:txBody>
      </p:sp>
      <p:sp>
        <p:nvSpPr>
          <p:cNvPr id="3" name="TextBox 2">
            <a:extLst>
              <a:ext uri="{FF2B5EF4-FFF2-40B4-BE49-F238E27FC236}">
                <a16:creationId xmlns:a16="http://schemas.microsoft.com/office/drawing/2014/main" id="{C55AE898-18D2-4DC7-8323-4D45B9643DCC}"/>
              </a:ext>
            </a:extLst>
          </p:cNvPr>
          <p:cNvSpPr txBox="1"/>
          <p:nvPr/>
        </p:nvSpPr>
        <p:spPr>
          <a:xfrm>
            <a:off x="814644" y="2328371"/>
            <a:ext cx="3894015"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2.	Related work</a:t>
            </a:r>
          </a:p>
        </p:txBody>
      </p:sp>
      <p:sp>
        <p:nvSpPr>
          <p:cNvPr id="4" name="TextBox 3">
            <a:extLst>
              <a:ext uri="{FF2B5EF4-FFF2-40B4-BE49-F238E27FC236}">
                <a16:creationId xmlns:a16="http://schemas.microsoft.com/office/drawing/2014/main" id="{AF34EDEA-E3D4-4A44-B388-F0ADFD0C7530}"/>
              </a:ext>
            </a:extLst>
          </p:cNvPr>
          <p:cNvSpPr txBox="1"/>
          <p:nvPr/>
        </p:nvSpPr>
        <p:spPr>
          <a:xfrm>
            <a:off x="814644" y="3519862"/>
            <a:ext cx="5182829"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3.	Proposed algorithm</a:t>
            </a:r>
          </a:p>
        </p:txBody>
      </p:sp>
      <p:sp>
        <p:nvSpPr>
          <p:cNvPr id="5" name="TextBox 4">
            <a:extLst>
              <a:ext uri="{FF2B5EF4-FFF2-40B4-BE49-F238E27FC236}">
                <a16:creationId xmlns:a16="http://schemas.microsoft.com/office/drawing/2014/main" id="{44516F27-9C24-4D62-A86E-D3EDD831ADFE}"/>
              </a:ext>
            </a:extLst>
          </p:cNvPr>
          <p:cNvSpPr txBox="1"/>
          <p:nvPr/>
        </p:nvSpPr>
        <p:spPr>
          <a:xfrm>
            <a:off x="814644" y="4711353"/>
            <a:ext cx="4717958"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4.	Demo and results</a:t>
            </a:r>
          </a:p>
        </p:txBody>
      </p:sp>
    </p:spTree>
    <p:extLst>
      <p:ext uri="{BB962C8B-B14F-4D97-AF65-F5344CB8AC3E}">
        <p14:creationId xmlns:p14="http://schemas.microsoft.com/office/powerpoint/2010/main" val="27384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80C8CA-D7A9-4A0F-8FF6-6670638E2442}"/>
              </a:ext>
            </a:extLst>
          </p:cNvPr>
          <p:cNvSpPr txBox="1"/>
          <p:nvPr/>
        </p:nvSpPr>
        <p:spPr>
          <a:xfrm>
            <a:off x="0" y="9239"/>
            <a:ext cx="3437159"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4. Demo and results:</a:t>
            </a:r>
          </a:p>
        </p:txBody>
      </p:sp>
      <p:sp>
        <p:nvSpPr>
          <p:cNvPr id="4" name="TextBox 3">
            <a:extLst>
              <a:ext uri="{FF2B5EF4-FFF2-40B4-BE49-F238E27FC236}">
                <a16:creationId xmlns:a16="http://schemas.microsoft.com/office/drawing/2014/main" id="{8409CB9D-34D1-47F6-B8A2-3B6BC8F72721}"/>
              </a:ext>
            </a:extLst>
          </p:cNvPr>
          <p:cNvSpPr txBox="1"/>
          <p:nvPr/>
        </p:nvSpPr>
        <p:spPr>
          <a:xfrm>
            <a:off x="577270" y="1029859"/>
            <a:ext cx="2321469"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Benchmarks: </a:t>
            </a:r>
          </a:p>
        </p:txBody>
      </p:sp>
      <p:sp>
        <p:nvSpPr>
          <p:cNvPr id="5" name="TextBox 4">
            <a:extLst>
              <a:ext uri="{FF2B5EF4-FFF2-40B4-BE49-F238E27FC236}">
                <a16:creationId xmlns:a16="http://schemas.microsoft.com/office/drawing/2014/main" id="{B05B055A-CA23-44F2-8CDC-EB4D34D79455}"/>
              </a:ext>
            </a:extLst>
          </p:cNvPr>
          <p:cNvSpPr txBox="1"/>
          <p:nvPr/>
        </p:nvSpPr>
        <p:spPr>
          <a:xfrm>
            <a:off x="577270" y="2059714"/>
            <a:ext cx="4733988" cy="3970318"/>
          </a:xfrm>
          <a:prstGeom prst="rect">
            <a:avLst/>
          </a:prstGeom>
          <a:noFill/>
        </p:spPr>
        <p:txBody>
          <a:bodyPr wrap="none" rtlCol="0">
            <a:spAutoFit/>
          </a:bodyPr>
          <a:lstStyle/>
          <a:p>
            <a:pPr marL="514350" indent="-514350">
              <a:buFont typeface="+mj-lt"/>
              <a:buAutoNum type="arabicPeriod"/>
            </a:pPr>
            <a:r>
              <a:rPr lang="en-US" sz="2800" dirty="0">
                <a:solidFill>
                  <a:schemeClr val="bg1"/>
                </a:solidFill>
                <a:latin typeface="Palatino Linotype" panose="02040502050505030304" pitchFamily="18" charset="0"/>
              </a:rPr>
              <a:t>Multi-PIE frontal  dataset</a:t>
            </a:r>
          </a:p>
          <a:p>
            <a:pPr marL="514350" indent="-514350">
              <a:buFont typeface="+mj-lt"/>
              <a:buAutoNum type="arabicPeriod"/>
            </a:pPr>
            <a:endParaRPr lang="en-US" sz="2800" dirty="0">
              <a:solidFill>
                <a:schemeClr val="bg1"/>
              </a:solidFill>
              <a:latin typeface="Palatino Linotype" panose="02040502050505030304" pitchFamily="18" charset="0"/>
            </a:endParaRPr>
          </a:p>
          <a:p>
            <a:pPr marL="514350" indent="-514350">
              <a:buFont typeface="+mj-lt"/>
              <a:buAutoNum type="arabicPeriod"/>
            </a:pPr>
            <a:r>
              <a:rPr lang="en-US" sz="2800" dirty="0">
                <a:solidFill>
                  <a:schemeClr val="bg1"/>
                </a:solidFill>
                <a:latin typeface="Palatino Linotype" panose="02040502050505030304" pitchFamily="18" charset="0"/>
              </a:rPr>
              <a:t>Multi-PIE pose dataset</a:t>
            </a:r>
          </a:p>
          <a:p>
            <a:pPr marL="514350" indent="-514350">
              <a:buFont typeface="+mj-lt"/>
              <a:buAutoNum type="arabicPeriod"/>
            </a:pPr>
            <a:endParaRPr lang="en-US" sz="2800" dirty="0">
              <a:solidFill>
                <a:schemeClr val="bg1"/>
              </a:solidFill>
              <a:latin typeface="Palatino Linotype" panose="02040502050505030304" pitchFamily="18" charset="0"/>
            </a:endParaRPr>
          </a:p>
          <a:p>
            <a:pPr marL="514350" indent="-514350">
              <a:buFont typeface="+mj-lt"/>
              <a:buAutoNum type="arabicPeriod"/>
            </a:pPr>
            <a:r>
              <a:rPr lang="en-US" sz="2800" dirty="0" err="1">
                <a:solidFill>
                  <a:schemeClr val="bg1"/>
                </a:solidFill>
                <a:latin typeface="Palatino Linotype" panose="02040502050505030304" pitchFamily="18" charset="0"/>
              </a:rPr>
              <a:t>PubFig</a:t>
            </a:r>
            <a:r>
              <a:rPr lang="en-US" sz="2800" dirty="0">
                <a:solidFill>
                  <a:schemeClr val="bg1"/>
                </a:solidFill>
                <a:latin typeface="Palatino Linotype" panose="02040502050505030304" pitchFamily="18" charset="0"/>
              </a:rPr>
              <a:t> dataset </a:t>
            </a:r>
          </a:p>
          <a:p>
            <a:pPr marL="514350" indent="-514350">
              <a:buFont typeface="+mj-lt"/>
              <a:buAutoNum type="arabicPeriod"/>
            </a:pPr>
            <a:endParaRPr lang="en-US" sz="2800" dirty="0">
              <a:solidFill>
                <a:schemeClr val="bg1"/>
              </a:solidFill>
              <a:latin typeface="Palatino Linotype" panose="02040502050505030304" pitchFamily="18" charset="0"/>
            </a:endParaRPr>
          </a:p>
          <a:p>
            <a:pPr marL="514350" indent="-514350">
              <a:buFont typeface="+mj-lt"/>
              <a:buAutoNum type="arabicPeriod"/>
            </a:pPr>
            <a:r>
              <a:rPr lang="en-US" sz="2800" dirty="0">
                <a:solidFill>
                  <a:schemeClr val="bg1"/>
                </a:solidFill>
                <a:latin typeface="Palatino Linotype" panose="02040502050505030304" pitchFamily="18" charset="0"/>
              </a:rPr>
              <a:t>Multi-PIE HR dataset</a:t>
            </a:r>
          </a:p>
          <a:p>
            <a:pPr marL="514350" indent="-514350">
              <a:buFont typeface="+mj-lt"/>
              <a:buAutoNum type="arabicPeriod"/>
            </a:pPr>
            <a:endParaRPr lang="en-US" sz="2800" dirty="0">
              <a:solidFill>
                <a:schemeClr val="bg1"/>
              </a:solidFill>
              <a:latin typeface="Palatino Linotype" panose="02040502050505030304" pitchFamily="18" charset="0"/>
            </a:endParaRPr>
          </a:p>
          <a:p>
            <a:pPr marL="514350" indent="-514350">
              <a:buFont typeface="+mj-lt"/>
              <a:buAutoNum type="arabicPeriod"/>
            </a:pPr>
            <a:r>
              <a:rPr lang="en-US" sz="2800" dirty="0">
                <a:solidFill>
                  <a:schemeClr val="bg1"/>
                </a:solidFill>
                <a:latin typeface="Palatino Linotype" panose="02040502050505030304" pitchFamily="18" charset="0"/>
              </a:rPr>
              <a:t>Real World Videos</a:t>
            </a:r>
          </a:p>
        </p:txBody>
      </p:sp>
    </p:spTree>
    <p:extLst>
      <p:ext uri="{BB962C8B-B14F-4D97-AF65-F5344CB8AC3E}">
        <p14:creationId xmlns:p14="http://schemas.microsoft.com/office/powerpoint/2010/main" val="229666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65459D-4C99-451E-BDC4-7C228CEC3C80}"/>
              </a:ext>
            </a:extLst>
          </p:cNvPr>
          <p:cNvSpPr txBox="1"/>
          <p:nvPr/>
        </p:nvSpPr>
        <p:spPr>
          <a:xfrm>
            <a:off x="235525" y="1076039"/>
            <a:ext cx="3554178"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Evaluation methods: </a:t>
            </a:r>
          </a:p>
        </p:txBody>
      </p:sp>
      <p:sp>
        <p:nvSpPr>
          <p:cNvPr id="3" name="TextBox 2">
            <a:extLst>
              <a:ext uri="{FF2B5EF4-FFF2-40B4-BE49-F238E27FC236}">
                <a16:creationId xmlns:a16="http://schemas.microsoft.com/office/drawing/2014/main" id="{AFA64D7F-C320-4046-ABF4-D43CA6B89296}"/>
              </a:ext>
            </a:extLst>
          </p:cNvPr>
          <p:cNvSpPr txBox="1"/>
          <p:nvPr/>
        </p:nvSpPr>
        <p:spPr>
          <a:xfrm>
            <a:off x="0" y="9239"/>
            <a:ext cx="3437159"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4. Demo and results:</a:t>
            </a:r>
          </a:p>
        </p:txBody>
      </p:sp>
      <p:sp>
        <p:nvSpPr>
          <p:cNvPr id="4" name="TextBox 3">
            <a:extLst>
              <a:ext uri="{FF2B5EF4-FFF2-40B4-BE49-F238E27FC236}">
                <a16:creationId xmlns:a16="http://schemas.microsoft.com/office/drawing/2014/main" id="{8FEF2C3F-C615-464E-B2DD-AFC7C4FBCC69}"/>
              </a:ext>
            </a:extLst>
          </p:cNvPr>
          <p:cNvSpPr txBox="1"/>
          <p:nvPr/>
        </p:nvSpPr>
        <p:spPr>
          <a:xfrm>
            <a:off x="226293" y="1847278"/>
            <a:ext cx="8922635" cy="400110"/>
          </a:xfrm>
          <a:prstGeom prst="rect">
            <a:avLst/>
          </a:prstGeom>
          <a:noFill/>
        </p:spPr>
        <p:txBody>
          <a:bodyPr wrap="none" rtlCol="0">
            <a:spAutoFit/>
          </a:bodyPr>
          <a:lstStyle/>
          <a:p>
            <a:pPr marL="457200" indent="-457200">
              <a:buAutoNum type="arabicPeriod"/>
            </a:pPr>
            <a:r>
              <a:rPr lang="en-US" sz="2000" dirty="0">
                <a:solidFill>
                  <a:schemeClr val="bg1"/>
                </a:solidFill>
                <a:latin typeface="Palatino Linotype" panose="02040502050505030304" pitchFamily="18" charset="0"/>
              </a:rPr>
              <a:t>FHTP: 	Face Hallucination: Theory and Practice. Liu et al. IJCV 2007.</a:t>
            </a:r>
          </a:p>
        </p:txBody>
      </p:sp>
      <p:sp>
        <p:nvSpPr>
          <p:cNvPr id="5" name="TextBox 4">
            <a:extLst>
              <a:ext uri="{FF2B5EF4-FFF2-40B4-BE49-F238E27FC236}">
                <a16:creationId xmlns:a16="http://schemas.microsoft.com/office/drawing/2014/main" id="{EE69818E-91C7-451D-A31C-E6011FA01E3A}"/>
              </a:ext>
            </a:extLst>
          </p:cNvPr>
          <p:cNvSpPr txBox="1"/>
          <p:nvPr/>
        </p:nvSpPr>
        <p:spPr>
          <a:xfrm>
            <a:off x="226293" y="2247388"/>
            <a:ext cx="10176119" cy="400110"/>
          </a:xfrm>
          <a:prstGeom prst="rect">
            <a:avLst/>
          </a:prstGeom>
          <a:noFill/>
        </p:spPr>
        <p:txBody>
          <a:bodyPr wrap="none" rtlCol="0">
            <a:spAutoFit/>
          </a:bodyPr>
          <a:lstStyle/>
          <a:p>
            <a:r>
              <a:rPr lang="en-US" sz="2000" dirty="0">
                <a:solidFill>
                  <a:schemeClr val="bg1"/>
                </a:solidFill>
                <a:latin typeface="Palatino Linotype" panose="02040502050505030304" pitchFamily="18" charset="0"/>
              </a:rPr>
              <a:t>2.    SCSR: 	Image Super-Resolution via Sparse Representation. Yang et al. TIP 2010.</a:t>
            </a:r>
          </a:p>
        </p:txBody>
      </p:sp>
      <p:sp>
        <p:nvSpPr>
          <p:cNvPr id="6" name="TextBox 5">
            <a:extLst>
              <a:ext uri="{FF2B5EF4-FFF2-40B4-BE49-F238E27FC236}">
                <a16:creationId xmlns:a16="http://schemas.microsoft.com/office/drawing/2014/main" id="{54AB3D96-742F-4132-B5F0-0F4A46387C81}"/>
              </a:ext>
            </a:extLst>
          </p:cNvPr>
          <p:cNvSpPr txBox="1"/>
          <p:nvPr/>
        </p:nvSpPr>
        <p:spPr>
          <a:xfrm>
            <a:off x="226293" y="2647498"/>
            <a:ext cx="8125879" cy="400110"/>
          </a:xfrm>
          <a:prstGeom prst="rect">
            <a:avLst/>
          </a:prstGeom>
          <a:noFill/>
        </p:spPr>
        <p:txBody>
          <a:bodyPr wrap="none" rtlCol="0">
            <a:spAutoFit/>
          </a:bodyPr>
          <a:lstStyle/>
          <a:p>
            <a:r>
              <a:rPr lang="en-US" sz="2000" dirty="0">
                <a:solidFill>
                  <a:schemeClr val="bg1"/>
                </a:solidFill>
                <a:latin typeface="Palatino Linotype" panose="02040502050505030304" pitchFamily="18" charset="0"/>
              </a:rPr>
              <a:t>3.    SFH: 	Structured Face Hallucination. Yang et al. CVPR 2013.</a:t>
            </a:r>
          </a:p>
        </p:txBody>
      </p:sp>
      <p:sp>
        <p:nvSpPr>
          <p:cNvPr id="7" name="TextBox 6">
            <a:extLst>
              <a:ext uri="{FF2B5EF4-FFF2-40B4-BE49-F238E27FC236}">
                <a16:creationId xmlns:a16="http://schemas.microsoft.com/office/drawing/2014/main" id="{28B0A7CD-93A6-4C4E-B037-52459BA1703D}"/>
              </a:ext>
            </a:extLst>
          </p:cNvPr>
          <p:cNvSpPr txBox="1"/>
          <p:nvPr/>
        </p:nvSpPr>
        <p:spPr>
          <a:xfrm>
            <a:off x="226292" y="3047608"/>
            <a:ext cx="11742189" cy="400110"/>
          </a:xfrm>
          <a:prstGeom prst="rect">
            <a:avLst/>
          </a:prstGeom>
          <a:noFill/>
        </p:spPr>
        <p:txBody>
          <a:bodyPr wrap="none" rtlCol="0">
            <a:spAutoFit/>
          </a:bodyPr>
          <a:lstStyle/>
          <a:p>
            <a:r>
              <a:rPr lang="en-US" sz="2000" dirty="0">
                <a:solidFill>
                  <a:schemeClr val="bg1"/>
                </a:solidFill>
                <a:latin typeface="Palatino Linotype" panose="02040502050505030304" pitchFamily="18" charset="0"/>
              </a:rPr>
              <a:t>4.    SRCNN: 	Image Super-Resolution using Deep Convolutional Networks. Dong et al. PAMI 2015.</a:t>
            </a:r>
          </a:p>
        </p:txBody>
      </p:sp>
      <p:sp>
        <p:nvSpPr>
          <p:cNvPr id="8" name="TextBox 7">
            <a:extLst>
              <a:ext uri="{FF2B5EF4-FFF2-40B4-BE49-F238E27FC236}">
                <a16:creationId xmlns:a16="http://schemas.microsoft.com/office/drawing/2014/main" id="{F1FDA816-036B-47B9-8F80-57AB7EFECBB2}"/>
              </a:ext>
            </a:extLst>
          </p:cNvPr>
          <p:cNvSpPr txBox="1"/>
          <p:nvPr/>
        </p:nvSpPr>
        <p:spPr>
          <a:xfrm>
            <a:off x="226292" y="3447718"/>
            <a:ext cx="10740056" cy="707886"/>
          </a:xfrm>
          <a:prstGeom prst="rect">
            <a:avLst/>
          </a:prstGeom>
          <a:noFill/>
        </p:spPr>
        <p:txBody>
          <a:bodyPr wrap="none" rtlCol="0">
            <a:spAutoFit/>
          </a:bodyPr>
          <a:lstStyle>
            <a:defPPr>
              <a:defRPr lang="en-US"/>
            </a:defPPr>
            <a:lvl1pPr>
              <a:defRPr sz="2000">
                <a:solidFill>
                  <a:schemeClr val="bg1"/>
                </a:solidFill>
                <a:latin typeface="Palatino Linotype" panose="02040502050505030304" pitchFamily="18" charset="0"/>
              </a:defRPr>
            </a:lvl1pPr>
          </a:lstStyle>
          <a:p>
            <a:r>
              <a:rPr lang="en-US" dirty="0"/>
              <a:t>5.    </a:t>
            </a:r>
            <a:r>
              <a:rPr lang="en-US" dirty="0" err="1"/>
              <a:t>SRResnet</a:t>
            </a:r>
            <a:r>
              <a:rPr lang="en-US" dirty="0"/>
              <a:t>: 	Photorealistic Single Image Super-Resolution using a Generative Adversarial</a:t>
            </a:r>
          </a:p>
          <a:p>
            <a:r>
              <a:rPr lang="en-US" dirty="0"/>
              <a:t>	           	Network. </a:t>
            </a:r>
            <a:r>
              <a:rPr lang="en-US" dirty="0" err="1"/>
              <a:t>Ledig</a:t>
            </a:r>
            <a:r>
              <a:rPr lang="en-US" dirty="0"/>
              <a:t> et al. CVPR 2017.</a:t>
            </a:r>
          </a:p>
        </p:txBody>
      </p:sp>
      <p:sp>
        <p:nvSpPr>
          <p:cNvPr id="9" name="TextBox 8">
            <a:extLst>
              <a:ext uri="{FF2B5EF4-FFF2-40B4-BE49-F238E27FC236}">
                <a16:creationId xmlns:a16="http://schemas.microsoft.com/office/drawing/2014/main" id="{3301DD7D-8301-4435-9A30-E4DCAC442ACA}"/>
              </a:ext>
            </a:extLst>
          </p:cNvPr>
          <p:cNvSpPr txBox="1"/>
          <p:nvPr/>
        </p:nvSpPr>
        <p:spPr>
          <a:xfrm>
            <a:off x="235525" y="4432604"/>
            <a:ext cx="5404172"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Evaluation metrics: PSNR / SSIM</a:t>
            </a:r>
          </a:p>
        </p:txBody>
      </p:sp>
      <p:sp>
        <p:nvSpPr>
          <p:cNvPr id="11" name="TextBox 10">
            <a:extLst>
              <a:ext uri="{FF2B5EF4-FFF2-40B4-BE49-F238E27FC236}">
                <a16:creationId xmlns:a16="http://schemas.microsoft.com/office/drawing/2014/main" id="{29CC65D6-1EB0-40EB-9EE8-44376981F891}"/>
              </a:ext>
            </a:extLst>
          </p:cNvPr>
          <p:cNvSpPr txBox="1"/>
          <p:nvPr/>
        </p:nvSpPr>
        <p:spPr>
          <a:xfrm>
            <a:off x="235525" y="5457639"/>
            <a:ext cx="3767378"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Upscaling Factor: 4, 10</a:t>
            </a:r>
          </a:p>
        </p:txBody>
      </p:sp>
    </p:spTree>
    <p:extLst>
      <p:ext uri="{BB962C8B-B14F-4D97-AF65-F5344CB8AC3E}">
        <p14:creationId xmlns:p14="http://schemas.microsoft.com/office/powerpoint/2010/main" val="1828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373E6-0838-4F44-A742-7C0B3215D6E0}"/>
              </a:ext>
            </a:extLst>
          </p:cNvPr>
          <p:cNvSpPr txBox="1"/>
          <p:nvPr/>
        </p:nvSpPr>
        <p:spPr>
          <a:xfrm>
            <a:off x="0" y="9239"/>
            <a:ext cx="3437159"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4. Demo and results:</a:t>
            </a:r>
          </a:p>
        </p:txBody>
      </p:sp>
      <p:pic>
        <p:nvPicPr>
          <p:cNvPr id="8" name="Picture 7">
            <a:extLst>
              <a:ext uri="{FF2B5EF4-FFF2-40B4-BE49-F238E27FC236}">
                <a16:creationId xmlns:a16="http://schemas.microsoft.com/office/drawing/2014/main" id="{2668FD4C-CE9F-4A03-B2BA-202D639899B6}"/>
              </a:ext>
            </a:extLst>
          </p:cNvPr>
          <p:cNvPicPr>
            <a:picLocks noChangeAspect="1"/>
          </p:cNvPicPr>
          <p:nvPr/>
        </p:nvPicPr>
        <p:blipFill>
          <a:blip r:embed="rId3"/>
          <a:stretch>
            <a:fillRect/>
          </a:stretch>
        </p:blipFill>
        <p:spPr>
          <a:xfrm>
            <a:off x="1136077" y="452036"/>
            <a:ext cx="4798240" cy="6400800"/>
          </a:xfrm>
          <a:prstGeom prst="rect">
            <a:avLst/>
          </a:prstGeom>
        </p:spPr>
      </p:pic>
      <p:pic>
        <p:nvPicPr>
          <p:cNvPr id="9" name="Picture 8">
            <a:extLst>
              <a:ext uri="{FF2B5EF4-FFF2-40B4-BE49-F238E27FC236}">
                <a16:creationId xmlns:a16="http://schemas.microsoft.com/office/drawing/2014/main" id="{816DFF71-70DC-4876-A131-086E7CE42DA3}"/>
              </a:ext>
            </a:extLst>
          </p:cNvPr>
          <p:cNvPicPr>
            <a:picLocks noChangeAspect="1"/>
          </p:cNvPicPr>
          <p:nvPr/>
        </p:nvPicPr>
        <p:blipFill>
          <a:blip r:embed="rId4"/>
          <a:stretch>
            <a:fillRect/>
          </a:stretch>
        </p:blipFill>
        <p:spPr>
          <a:xfrm>
            <a:off x="5931250" y="452036"/>
            <a:ext cx="4798240" cy="6400800"/>
          </a:xfrm>
          <a:prstGeom prst="rect">
            <a:avLst/>
          </a:prstGeom>
        </p:spPr>
      </p:pic>
      <p:sp>
        <p:nvSpPr>
          <p:cNvPr id="11" name="TextBox 10">
            <a:extLst>
              <a:ext uri="{FF2B5EF4-FFF2-40B4-BE49-F238E27FC236}">
                <a16:creationId xmlns:a16="http://schemas.microsoft.com/office/drawing/2014/main" id="{391415BD-EC89-42E5-B594-688C0684D1FB}"/>
              </a:ext>
            </a:extLst>
          </p:cNvPr>
          <p:cNvSpPr txBox="1"/>
          <p:nvPr/>
        </p:nvSpPr>
        <p:spPr>
          <a:xfrm>
            <a:off x="3437159" y="40016"/>
            <a:ext cx="4155305"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Multi-PIE Frontal Dataset: 4x</a:t>
            </a:r>
          </a:p>
        </p:txBody>
      </p:sp>
      <p:sp>
        <p:nvSpPr>
          <p:cNvPr id="13" name="TextBox 12">
            <a:extLst>
              <a:ext uri="{FF2B5EF4-FFF2-40B4-BE49-F238E27FC236}">
                <a16:creationId xmlns:a16="http://schemas.microsoft.com/office/drawing/2014/main" id="{452870B5-35C8-4AB2-A1B0-D1A7A403166A}"/>
              </a:ext>
            </a:extLst>
          </p:cNvPr>
          <p:cNvSpPr txBox="1"/>
          <p:nvPr/>
        </p:nvSpPr>
        <p:spPr>
          <a:xfrm>
            <a:off x="78095" y="3190771"/>
            <a:ext cx="1057982" cy="461665"/>
          </a:xfrm>
          <a:prstGeom prst="rect">
            <a:avLst/>
          </a:prstGeom>
          <a:noFill/>
        </p:spPr>
        <p:txBody>
          <a:bodyPr wrap="none" rtlCol="0">
            <a:spAutoFit/>
          </a:bodyPr>
          <a:lstStyle/>
          <a:p>
            <a:pPr algn="ctr"/>
            <a:r>
              <a:rPr lang="en-US" sz="2400" dirty="0">
                <a:solidFill>
                  <a:schemeClr val="bg1"/>
                </a:solidFill>
                <a:latin typeface="Palatino Linotype" panose="02040502050505030304" pitchFamily="18" charset="0"/>
              </a:rPr>
              <a:t>FHTP </a:t>
            </a:r>
          </a:p>
        </p:txBody>
      </p:sp>
      <p:sp>
        <p:nvSpPr>
          <p:cNvPr id="14" name="TextBox 13">
            <a:extLst>
              <a:ext uri="{FF2B5EF4-FFF2-40B4-BE49-F238E27FC236}">
                <a16:creationId xmlns:a16="http://schemas.microsoft.com/office/drawing/2014/main" id="{1781C352-E8CD-4D3C-A0B3-433CEDBEF0D5}"/>
              </a:ext>
            </a:extLst>
          </p:cNvPr>
          <p:cNvSpPr txBox="1"/>
          <p:nvPr/>
        </p:nvSpPr>
        <p:spPr>
          <a:xfrm>
            <a:off x="10739863" y="3204079"/>
            <a:ext cx="962122" cy="461665"/>
          </a:xfrm>
          <a:prstGeom prst="rect">
            <a:avLst/>
          </a:prstGeom>
          <a:noFill/>
        </p:spPr>
        <p:txBody>
          <a:bodyPr wrap="none" rtlCol="0">
            <a:spAutoFit/>
          </a:bodyPr>
          <a:lstStyle/>
          <a:p>
            <a:pPr algn="ctr"/>
            <a:r>
              <a:rPr lang="en-US" sz="2400" b="1" dirty="0">
                <a:solidFill>
                  <a:schemeClr val="bg1"/>
                </a:solidFill>
                <a:latin typeface="Palatino Linotype" panose="02040502050505030304" pitchFamily="18" charset="0"/>
              </a:rPr>
              <a:t>Ours </a:t>
            </a:r>
          </a:p>
        </p:txBody>
      </p:sp>
    </p:spTree>
    <p:extLst>
      <p:ext uri="{BB962C8B-B14F-4D97-AF65-F5344CB8AC3E}">
        <p14:creationId xmlns:p14="http://schemas.microsoft.com/office/powerpoint/2010/main" val="217040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373E6-0838-4F44-A742-7C0B3215D6E0}"/>
              </a:ext>
            </a:extLst>
          </p:cNvPr>
          <p:cNvSpPr txBox="1"/>
          <p:nvPr/>
        </p:nvSpPr>
        <p:spPr>
          <a:xfrm>
            <a:off x="0" y="9239"/>
            <a:ext cx="3437159"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4. Demo and results:</a:t>
            </a:r>
          </a:p>
        </p:txBody>
      </p:sp>
      <p:sp>
        <p:nvSpPr>
          <p:cNvPr id="11" name="TextBox 10">
            <a:extLst>
              <a:ext uri="{FF2B5EF4-FFF2-40B4-BE49-F238E27FC236}">
                <a16:creationId xmlns:a16="http://schemas.microsoft.com/office/drawing/2014/main" id="{391415BD-EC89-42E5-B594-688C0684D1FB}"/>
              </a:ext>
            </a:extLst>
          </p:cNvPr>
          <p:cNvSpPr txBox="1"/>
          <p:nvPr/>
        </p:nvSpPr>
        <p:spPr>
          <a:xfrm>
            <a:off x="3437159" y="40016"/>
            <a:ext cx="3791294"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Multi-PIE Pose Dataset: 4x</a:t>
            </a:r>
          </a:p>
        </p:txBody>
      </p:sp>
      <p:sp>
        <p:nvSpPr>
          <p:cNvPr id="13" name="TextBox 12">
            <a:extLst>
              <a:ext uri="{FF2B5EF4-FFF2-40B4-BE49-F238E27FC236}">
                <a16:creationId xmlns:a16="http://schemas.microsoft.com/office/drawing/2014/main" id="{452870B5-35C8-4AB2-A1B0-D1A7A403166A}"/>
              </a:ext>
            </a:extLst>
          </p:cNvPr>
          <p:cNvSpPr txBox="1"/>
          <p:nvPr/>
        </p:nvSpPr>
        <p:spPr>
          <a:xfrm>
            <a:off x="181328" y="3190771"/>
            <a:ext cx="851515" cy="461665"/>
          </a:xfrm>
          <a:prstGeom prst="rect">
            <a:avLst/>
          </a:prstGeom>
          <a:noFill/>
        </p:spPr>
        <p:txBody>
          <a:bodyPr wrap="none" rtlCol="0">
            <a:spAutoFit/>
          </a:bodyPr>
          <a:lstStyle/>
          <a:p>
            <a:pPr algn="ctr"/>
            <a:r>
              <a:rPr lang="en-US" sz="2400" dirty="0">
                <a:solidFill>
                  <a:schemeClr val="bg1"/>
                </a:solidFill>
                <a:latin typeface="Palatino Linotype" panose="02040502050505030304" pitchFamily="18" charset="0"/>
              </a:rPr>
              <a:t>SFH </a:t>
            </a:r>
          </a:p>
        </p:txBody>
      </p:sp>
      <p:sp>
        <p:nvSpPr>
          <p:cNvPr id="14" name="TextBox 13">
            <a:extLst>
              <a:ext uri="{FF2B5EF4-FFF2-40B4-BE49-F238E27FC236}">
                <a16:creationId xmlns:a16="http://schemas.microsoft.com/office/drawing/2014/main" id="{1781C352-E8CD-4D3C-A0B3-433CEDBEF0D5}"/>
              </a:ext>
            </a:extLst>
          </p:cNvPr>
          <p:cNvSpPr txBox="1"/>
          <p:nvPr/>
        </p:nvSpPr>
        <p:spPr>
          <a:xfrm>
            <a:off x="10730992" y="3204079"/>
            <a:ext cx="962122" cy="461665"/>
          </a:xfrm>
          <a:prstGeom prst="rect">
            <a:avLst/>
          </a:prstGeom>
          <a:noFill/>
        </p:spPr>
        <p:txBody>
          <a:bodyPr wrap="none" rtlCol="0">
            <a:spAutoFit/>
          </a:bodyPr>
          <a:lstStyle/>
          <a:p>
            <a:pPr algn="ctr"/>
            <a:r>
              <a:rPr lang="en-US" sz="2400" b="1" dirty="0">
                <a:solidFill>
                  <a:schemeClr val="bg1"/>
                </a:solidFill>
                <a:latin typeface="Palatino Linotype" panose="02040502050505030304" pitchFamily="18" charset="0"/>
              </a:rPr>
              <a:t>Ours </a:t>
            </a:r>
          </a:p>
        </p:txBody>
      </p:sp>
      <p:pic>
        <p:nvPicPr>
          <p:cNvPr id="10" name="Picture 9">
            <a:extLst>
              <a:ext uri="{FF2B5EF4-FFF2-40B4-BE49-F238E27FC236}">
                <a16:creationId xmlns:a16="http://schemas.microsoft.com/office/drawing/2014/main" id="{4C98936F-6771-4289-BEED-51D06EA0F62A}"/>
              </a:ext>
            </a:extLst>
          </p:cNvPr>
          <p:cNvPicPr>
            <a:picLocks noChangeAspect="1"/>
          </p:cNvPicPr>
          <p:nvPr/>
        </p:nvPicPr>
        <p:blipFill>
          <a:blip r:embed="rId3"/>
          <a:stretch>
            <a:fillRect/>
          </a:stretch>
        </p:blipFill>
        <p:spPr>
          <a:xfrm>
            <a:off x="1136073" y="452035"/>
            <a:ext cx="4795177" cy="6396715"/>
          </a:xfrm>
          <a:prstGeom prst="rect">
            <a:avLst/>
          </a:prstGeom>
        </p:spPr>
      </p:pic>
      <p:pic>
        <p:nvPicPr>
          <p:cNvPr id="12" name="Picture 11">
            <a:extLst>
              <a:ext uri="{FF2B5EF4-FFF2-40B4-BE49-F238E27FC236}">
                <a16:creationId xmlns:a16="http://schemas.microsoft.com/office/drawing/2014/main" id="{77715495-1FD9-4779-BB57-3E101D15CCEC}"/>
              </a:ext>
            </a:extLst>
          </p:cNvPr>
          <p:cNvPicPr>
            <a:picLocks noChangeAspect="1"/>
          </p:cNvPicPr>
          <p:nvPr/>
        </p:nvPicPr>
        <p:blipFill>
          <a:blip r:embed="rId4"/>
          <a:stretch>
            <a:fillRect/>
          </a:stretch>
        </p:blipFill>
        <p:spPr>
          <a:xfrm>
            <a:off x="5931250" y="452034"/>
            <a:ext cx="4795177" cy="6396715"/>
          </a:xfrm>
          <a:prstGeom prst="rect">
            <a:avLst/>
          </a:prstGeom>
        </p:spPr>
      </p:pic>
    </p:spTree>
    <p:extLst>
      <p:ext uri="{BB962C8B-B14F-4D97-AF65-F5344CB8AC3E}">
        <p14:creationId xmlns:p14="http://schemas.microsoft.com/office/powerpoint/2010/main" val="387082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373E6-0838-4F44-A742-7C0B3215D6E0}"/>
              </a:ext>
            </a:extLst>
          </p:cNvPr>
          <p:cNvSpPr txBox="1"/>
          <p:nvPr/>
        </p:nvSpPr>
        <p:spPr>
          <a:xfrm>
            <a:off x="0" y="9239"/>
            <a:ext cx="3437159"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4. Demo and results:</a:t>
            </a:r>
          </a:p>
        </p:txBody>
      </p:sp>
      <p:sp>
        <p:nvSpPr>
          <p:cNvPr id="11" name="TextBox 10">
            <a:extLst>
              <a:ext uri="{FF2B5EF4-FFF2-40B4-BE49-F238E27FC236}">
                <a16:creationId xmlns:a16="http://schemas.microsoft.com/office/drawing/2014/main" id="{391415BD-EC89-42E5-B594-688C0684D1FB}"/>
              </a:ext>
            </a:extLst>
          </p:cNvPr>
          <p:cNvSpPr txBox="1"/>
          <p:nvPr/>
        </p:nvSpPr>
        <p:spPr>
          <a:xfrm>
            <a:off x="3437159" y="40016"/>
            <a:ext cx="2730235" cy="461665"/>
          </a:xfrm>
          <a:prstGeom prst="rect">
            <a:avLst/>
          </a:prstGeom>
          <a:noFill/>
        </p:spPr>
        <p:txBody>
          <a:bodyPr wrap="none" rtlCol="0">
            <a:spAutoFit/>
          </a:bodyPr>
          <a:lstStyle/>
          <a:p>
            <a:r>
              <a:rPr lang="en-US" sz="2400" dirty="0" err="1">
                <a:solidFill>
                  <a:schemeClr val="bg1"/>
                </a:solidFill>
                <a:latin typeface="Palatino Linotype" panose="02040502050505030304" pitchFamily="18" charset="0"/>
              </a:rPr>
              <a:t>PubFig</a:t>
            </a:r>
            <a:r>
              <a:rPr lang="en-US" sz="2400" dirty="0">
                <a:solidFill>
                  <a:schemeClr val="bg1"/>
                </a:solidFill>
                <a:latin typeface="Palatino Linotype" panose="02040502050505030304" pitchFamily="18" charset="0"/>
              </a:rPr>
              <a:t> Dataset: 4x</a:t>
            </a:r>
          </a:p>
        </p:txBody>
      </p:sp>
      <p:sp>
        <p:nvSpPr>
          <p:cNvPr id="13" name="TextBox 12">
            <a:extLst>
              <a:ext uri="{FF2B5EF4-FFF2-40B4-BE49-F238E27FC236}">
                <a16:creationId xmlns:a16="http://schemas.microsoft.com/office/drawing/2014/main" id="{452870B5-35C8-4AB2-A1B0-D1A7A403166A}"/>
              </a:ext>
            </a:extLst>
          </p:cNvPr>
          <p:cNvSpPr txBox="1"/>
          <p:nvPr/>
        </p:nvSpPr>
        <p:spPr>
          <a:xfrm>
            <a:off x="21030" y="3190771"/>
            <a:ext cx="1172116" cy="461665"/>
          </a:xfrm>
          <a:prstGeom prst="rect">
            <a:avLst/>
          </a:prstGeom>
          <a:noFill/>
        </p:spPr>
        <p:txBody>
          <a:bodyPr wrap="none" rtlCol="0">
            <a:spAutoFit/>
          </a:bodyPr>
          <a:lstStyle/>
          <a:p>
            <a:pPr algn="ctr"/>
            <a:r>
              <a:rPr lang="en-US" sz="2400" dirty="0" err="1">
                <a:solidFill>
                  <a:schemeClr val="bg1"/>
                </a:solidFill>
                <a:latin typeface="Palatino Linotype" panose="02040502050505030304" pitchFamily="18" charset="0"/>
              </a:rPr>
              <a:t>Resnet</a:t>
            </a:r>
            <a:r>
              <a:rPr lang="en-US" sz="2400" dirty="0">
                <a:solidFill>
                  <a:schemeClr val="bg1"/>
                </a:solidFill>
                <a:latin typeface="Palatino Linotype" panose="02040502050505030304" pitchFamily="18" charset="0"/>
              </a:rPr>
              <a:t> </a:t>
            </a:r>
          </a:p>
        </p:txBody>
      </p:sp>
      <p:sp>
        <p:nvSpPr>
          <p:cNvPr id="14" name="TextBox 13">
            <a:extLst>
              <a:ext uri="{FF2B5EF4-FFF2-40B4-BE49-F238E27FC236}">
                <a16:creationId xmlns:a16="http://schemas.microsoft.com/office/drawing/2014/main" id="{1781C352-E8CD-4D3C-A0B3-433CEDBEF0D5}"/>
              </a:ext>
            </a:extLst>
          </p:cNvPr>
          <p:cNvSpPr txBox="1"/>
          <p:nvPr/>
        </p:nvSpPr>
        <p:spPr>
          <a:xfrm>
            <a:off x="10686594" y="3204079"/>
            <a:ext cx="962122" cy="461665"/>
          </a:xfrm>
          <a:prstGeom prst="rect">
            <a:avLst/>
          </a:prstGeom>
          <a:noFill/>
        </p:spPr>
        <p:txBody>
          <a:bodyPr wrap="none" rtlCol="0">
            <a:spAutoFit/>
          </a:bodyPr>
          <a:lstStyle/>
          <a:p>
            <a:pPr algn="ctr"/>
            <a:r>
              <a:rPr lang="en-US" sz="2400" b="1" dirty="0">
                <a:solidFill>
                  <a:schemeClr val="bg1"/>
                </a:solidFill>
                <a:latin typeface="Palatino Linotype" panose="02040502050505030304" pitchFamily="18" charset="0"/>
              </a:rPr>
              <a:t>Ours </a:t>
            </a:r>
          </a:p>
        </p:txBody>
      </p:sp>
      <p:pic>
        <p:nvPicPr>
          <p:cNvPr id="3" name="Picture 2">
            <a:extLst>
              <a:ext uri="{FF2B5EF4-FFF2-40B4-BE49-F238E27FC236}">
                <a16:creationId xmlns:a16="http://schemas.microsoft.com/office/drawing/2014/main" id="{5B6A5303-DF40-42B5-B73E-F175130CA86C}"/>
              </a:ext>
            </a:extLst>
          </p:cNvPr>
          <p:cNvPicPr>
            <a:picLocks noChangeAspect="1"/>
          </p:cNvPicPr>
          <p:nvPr/>
        </p:nvPicPr>
        <p:blipFill>
          <a:blip r:embed="rId3"/>
          <a:stretch>
            <a:fillRect/>
          </a:stretch>
        </p:blipFill>
        <p:spPr>
          <a:xfrm>
            <a:off x="1126835" y="452034"/>
            <a:ext cx="4798239" cy="6400800"/>
          </a:xfrm>
          <a:prstGeom prst="rect">
            <a:avLst/>
          </a:prstGeom>
        </p:spPr>
      </p:pic>
      <p:pic>
        <p:nvPicPr>
          <p:cNvPr id="4" name="Picture 3">
            <a:extLst>
              <a:ext uri="{FF2B5EF4-FFF2-40B4-BE49-F238E27FC236}">
                <a16:creationId xmlns:a16="http://schemas.microsoft.com/office/drawing/2014/main" id="{4E118A0C-166E-4E96-8F14-B98A98C0E8ED}"/>
              </a:ext>
            </a:extLst>
          </p:cNvPr>
          <p:cNvPicPr>
            <a:picLocks noChangeAspect="1"/>
          </p:cNvPicPr>
          <p:nvPr/>
        </p:nvPicPr>
        <p:blipFill>
          <a:blip r:embed="rId4"/>
          <a:stretch>
            <a:fillRect/>
          </a:stretch>
        </p:blipFill>
        <p:spPr>
          <a:xfrm>
            <a:off x="5925074" y="452034"/>
            <a:ext cx="4798239" cy="6400800"/>
          </a:xfrm>
          <a:prstGeom prst="rect">
            <a:avLst/>
          </a:prstGeom>
        </p:spPr>
      </p:pic>
    </p:spTree>
    <p:extLst>
      <p:ext uri="{BB962C8B-B14F-4D97-AF65-F5344CB8AC3E}">
        <p14:creationId xmlns:p14="http://schemas.microsoft.com/office/powerpoint/2010/main" val="338762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373E6-0838-4F44-A742-7C0B3215D6E0}"/>
              </a:ext>
            </a:extLst>
          </p:cNvPr>
          <p:cNvSpPr txBox="1"/>
          <p:nvPr/>
        </p:nvSpPr>
        <p:spPr>
          <a:xfrm>
            <a:off x="0" y="9239"/>
            <a:ext cx="3437159"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4. Demo and results:</a:t>
            </a:r>
          </a:p>
        </p:txBody>
      </p:sp>
      <p:sp>
        <p:nvSpPr>
          <p:cNvPr id="11" name="TextBox 10">
            <a:extLst>
              <a:ext uri="{FF2B5EF4-FFF2-40B4-BE49-F238E27FC236}">
                <a16:creationId xmlns:a16="http://schemas.microsoft.com/office/drawing/2014/main" id="{391415BD-EC89-42E5-B594-688C0684D1FB}"/>
              </a:ext>
            </a:extLst>
          </p:cNvPr>
          <p:cNvSpPr txBox="1"/>
          <p:nvPr/>
        </p:nvSpPr>
        <p:spPr>
          <a:xfrm>
            <a:off x="3437159" y="40016"/>
            <a:ext cx="3778278"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Multi-PIE HR Dataset: 10x</a:t>
            </a:r>
          </a:p>
        </p:txBody>
      </p:sp>
      <p:sp>
        <p:nvSpPr>
          <p:cNvPr id="13" name="TextBox 12">
            <a:extLst>
              <a:ext uri="{FF2B5EF4-FFF2-40B4-BE49-F238E27FC236}">
                <a16:creationId xmlns:a16="http://schemas.microsoft.com/office/drawing/2014/main" id="{452870B5-35C8-4AB2-A1B0-D1A7A403166A}"/>
              </a:ext>
            </a:extLst>
          </p:cNvPr>
          <p:cNvSpPr txBox="1"/>
          <p:nvPr/>
        </p:nvSpPr>
        <p:spPr>
          <a:xfrm>
            <a:off x="-63512" y="3190771"/>
            <a:ext cx="1359668" cy="461665"/>
          </a:xfrm>
          <a:prstGeom prst="rect">
            <a:avLst/>
          </a:prstGeom>
          <a:noFill/>
        </p:spPr>
        <p:txBody>
          <a:bodyPr wrap="none" rtlCol="0">
            <a:spAutoFit/>
          </a:bodyPr>
          <a:lstStyle/>
          <a:p>
            <a:pPr algn="ctr"/>
            <a:r>
              <a:rPr lang="en-US" sz="2400" dirty="0">
                <a:solidFill>
                  <a:schemeClr val="bg1"/>
                </a:solidFill>
                <a:latin typeface="Palatino Linotype" panose="02040502050505030304" pitchFamily="18" charset="0"/>
              </a:rPr>
              <a:t>SRCNN </a:t>
            </a:r>
          </a:p>
        </p:txBody>
      </p:sp>
      <p:sp>
        <p:nvSpPr>
          <p:cNvPr id="14" name="TextBox 13">
            <a:extLst>
              <a:ext uri="{FF2B5EF4-FFF2-40B4-BE49-F238E27FC236}">
                <a16:creationId xmlns:a16="http://schemas.microsoft.com/office/drawing/2014/main" id="{1781C352-E8CD-4D3C-A0B3-433CEDBEF0D5}"/>
              </a:ext>
            </a:extLst>
          </p:cNvPr>
          <p:cNvSpPr txBox="1"/>
          <p:nvPr/>
        </p:nvSpPr>
        <p:spPr>
          <a:xfrm>
            <a:off x="10695475" y="3204079"/>
            <a:ext cx="962122" cy="461665"/>
          </a:xfrm>
          <a:prstGeom prst="rect">
            <a:avLst/>
          </a:prstGeom>
          <a:noFill/>
        </p:spPr>
        <p:txBody>
          <a:bodyPr wrap="none" rtlCol="0">
            <a:spAutoFit/>
          </a:bodyPr>
          <a:lstStyle/>
          <a:p>
            <a:pPr algn="ctr"/>
            <a:r>
              <a:rPr lang="en-US" sz="2400" b="1" dirty="0">
                <a:solidFill>
                  <a:schemeClr val="bg1"/>
                </a:solidFill>
                <a:latin typeface="Palatino Linotype" panose="02040502050505030304" pitchFamily="18" charset="0"/>
              </a:rPr>
              <a:t>Ours </a:t>
            </a:r>
          </a:p>
        </p:txBody>
      </p:sp>
      <p:pic>
        <p:nvPicPr>
          <p:cNvPr id="3" name="Picture 2">
            <a:extLst>
              <a:ext uri="{FF2B5EF4-FFF2-40B4-BE49-F238E27FC236}">
                <a16:creationId xmlns:a16="http://schemas.microsoft.com/office/drawing/2014/main" id="{134D6D92-84CD-40D5-A353-8F637DAB70BD}"/>
              </a:ext>
            </a:extLst>
          </p:cNvPr>
          <p:cNvPicPr>
            <a:picLocks noChangeAspect="1"/>
          </p:cNvPicPr>
          <p:nvPr/>
        </p:nvPicPr>
        <p:blipFill>
          <a:blip r:embed="rId3"/>
          <a:stretch>
            <a:fillRect/>
          </a:stretch>
        </p:blipFill>
        <p:spPr>
          <a:xfrm>
            <a:off x="1153941" y="448044"/>
            <a:ext cx="4769158" cy="6400800"/>
          </a:xfrm>
          <a:prstGeom prst="rect">
            <a:avLst/>
          </a:prstGeom>
        </p:spPr>
      </p:pic>
      <p:pic>
        <p:nvPicPr>
          <p:cNvPr id="4" name="Picture 3">
            <a:extLst>
              <a:ext uri="{FF2B5EF4-FFF2-40B4-BE49-F238E27FC236}">
                <a16:creationId xmlns:a16="http://schemas.microsoft.com/office/drawing/2014/main" id="{E23333A4-BDF1-43E1-94B2-83D8B746BFD1}"/>
              </a:ext>
            </a:extLst>
          </p:cNvPr>
          <p:cNvPicPr>
            <a:picLocks noChangeAspect="1"/>
          </p:cNvPicPr>
          <p:nvPr/>
        </p:nvPicPr>
        <p:blipFill>
          <a:blip r:embed="rId4"/>
          <a:stretch>
            <a:fillRect/>
          </a:stretch>
        </p:blipFill>
        <p:spPr>
          <a:xfrm>
            <a:off x="5923099" y="448044"/>
            <a:ext cx="4769157" cy="6400800"/>
          </a:xfrm>
          <a:prstGeom prst="rect">
            <a:avLst/>
          </a:prstGeom>
        </p:spPr>
      </p:pic>
    </p:spTree>
    <p:extLst>
      <p:ext uri="{BB962C8B-B14F-4D97-AF65-F5344CB8AC3E}">
        <p14:creationId xmlns:p14="http://schemas.microsoft.com/office/powerpoint/2010/main" val="348043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Visual Evaluation under Scaling Factor of 10">
            <a:hlinkClick r:id="" action="ppaction://media"/>
            <a:extLst>
              <a:ext uri="{FF2B5EF4-FFF2-40B4-BE49-F238E27FC236}">
                <a16:creationId xmlns:a16="http://schemas.microsoft.com/office/drawing/2014/main" id="{B003A63C-BDF7-4D14-AEAA-6DF4CA4421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9554" y="0"/>
            <a:ext cx="9677400" cy="6858000"/>
          </a:xfrm>
          <a:prstGeom prst="rect">
            <a:avLst/>
          </a:prstGeom>
        </p:spPr>
      </p:pic>
    </p:spTree>
    <p:extLst>
      <p:ext uri="{BB962C8B-B14F-4D97-AF65-F5344CB8AC3E}">
        <p14:creationId xmlns:p14="http://schemas.microsoft.com/office/powerpoint/2010/main" val="40531220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6046BB-5E12-4C81-9C75-980A231A6F73}"/>
              </a:ext>
            </a:extLst>
          </p:cNvPr>
          <p:cNvSpPr txBox="1"/>
          <p:nvPr/>
        </p:nvSpPr>
        <p:spPr>
          <a:xfrm>
            <a:off x="46185" y="554184"/>
            <a:ext cx="3616631"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Take-home messages:</a:t>
            </a:r>
          </a:p>
        </p:txBody>
      </p:sp>
      <p:sp>
        <p:nvSpPr>
          <p:cNvPr id="3" name="TextBox 2">
            <a:extLst>
              <a:ext uri="{FF2B5EF4-FFF2-40B4-BE49-F238E27FC236}">
                <a16:creationId xmlns:a16="http://schemas.microsoft.com/office/drawing/2014/main" id="{93972CD4-0105-4E9F-85B4-73DA232EA12D}"/>
              </a:ext>
            </a:extLst>
          </p:cNvPr>
          <p:cNvSpPr txBox="1"/>
          <p:nvPr/>
        </p:nvSpPr>
        <p:spPr>
          <a:xfrm>
            <a:off x="46184" y="1676402"/>
            <a:ext cx="10902600"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1. Face hallucination transfers the HR training details into LR input.</a:t>
            </a:r>
          </a:p>
        </p:txBody>
      </p:sp>
      <p:sp>
        <p:nvSpPr>
          <p:cNvPr id="4" name="TextBox 3">
            <a:extLst>
              <a:ext uri="{FF2B5EF4-FFF2-40B4-BE49-F238E27FC236}">
                <a16:creationId xmlns:a16="http://schemas.microsoft.com/office/drawing/2014/main" id="{1709BB91-FCDA-43EA-B57E-3C13717D9D18}"/>
              </a:ext>
            </a:extLst>
          </p:cNvPr>
          <p:cNvSpPr txBox="1"/>
          <p:nvPr/>
        </p:nvSpPr>
        <p:spPr>
          <a:xfrm>
            <a:off x="50803" y="2918692"/>
            <a:ext cx="10609507"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2. We construct LR-HR correspondences using deep components. </a:t>
            </a:r>
          </a:p>
        </p:txBody>
      </p:sp>
      <p:sp>
        <p:nvSpPr>
          <p:cNvPr id="5" name="TextBox 4">
            <a:extLst>
              <a:ext uri="{FF2B5EF4-FFF2-40B4-BE49-F238E27FC236}">
                <a16:creationId xmlns:a16="http://schemas.microsoft.com/office/drawing/2014/main" id="{A343A57F-8158-4C7F-BA0D-75262A3AEA8D}"/>
              </a:ext>
            </a:extLst>
          </p:cNvPr>
          <p:cNvSpPr txBox="1"/>
          <p:nvPr/>
        </p:nvSpPr>
        <p:spPr>
          <a:xfrm>
            <a:off x="46184" y="4160982"/>
            <a:ext cx="12212510"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3. We extract HR details and add them back using edge-preserving filtering.</a:t>
            </a:r>
          </a:p>
        </p:txBody>
      </p:sp>
      <p:sp>
        <p:nvSpPr>
          <p:cNvPr id="6" name="TextBox 5">
            <a:extLst>
              <a:ext uri="{FF2B5EF4-FFF2-40B4-BE49-F238E27FC236}">
                <a16:creationId xmlns:a16="http://schemas.microsoft.com/office/drawing/2014/main" id="{B2129972-736D-4DA3-8992-681C2584C14E}"/>
              </a:ext>
            </a:extLst>
          </p:cNvPr>
          <p:cNvSpPr txBox="1"/>
          <p:nvPr/>
        </p:nvSpPr>
        <p:spPr>
          <a:xfrm>
            <a:off x="46184" y="5403272"/>
            <a:ext cx="11582273"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4. State-of-the-art performance on both benchmarks and real world data.</a:t>
            </a:r>
          </a:p>
        </p:txBody>
      </p:sp>
    </p:spTree>
    <p:extLst>
      <p:ext uri="{BB962C8B-B14F-4D97-AF65-F5344CB8AC3E}">
        <p14:creationId xmlns:p14="http://schemas.microsoft.com/office/powerpoint/2010/main" val="12701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BB79D0-A45F-4D16-8AFA-57A42AD94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95636" cy="6869545"/>
          </a:xfrm>
          <a:prstGeom prst="rect">
            <a:avLst/>
          </a:prstGeom>
        </p:spPr>
      </p:pic>
      <p:sp>
        <p:nvSpPr>
          <p:cNvPr id="5" name="Rectangle 4">
            <a:extLst>
              <a:ext uri="{FF2B5EF4-FFF2-40B4-BE49-F238E27FC236}">
                <a16:creationId xmlns:a16="http://schemas.microsoft.com/office/drawing/2014/main" id="{C7B5D9CE-E5F9-41D5-9718-16D6F0A9B3F7}"/>
              </a:ext>
            </a:extLst>
          </p:cNvPr>
          <p:cNvSpPr/>
          <p:nvPr/>
        </p:nvSpPr>
        <p:spPr>
          <a:xfrm>
            <a:off x="7203877" y="2634827"/>
            <a:ext cx="3064301"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Thanks </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sym typeface="Wingdings" panose="05000000000000000000" pitchFamily="2" charset="2"/>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6" name="Rectangle 5">
            <a:extLst>
              <a:ext uri="{FF2B5EF4-FFF2-40B4-BE49-F238E27FC236}">
                <a16:creationId xmlns:a16="http://schemas.microsoft.com/office/drawing/2014/main" id="{B844F712-B92F-439E-9018-46AE791402EC}"/>
              </a:ext>
            </a:extLst>
          </p:cNvPr>
          <p:cNvSpPr/>
          <p:nvPr/>
        </p:nvSpPr>
        <p:spPr>
          <a:xfrm>
            <a:off x="6953964" y="3998344"/>
            <a:ext cx="3397341"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Questions?</a:t>
            </a:r>
          </a:p>
        </p:txBody>
      </p:sp>
      <p:sp>
        <p:nvSpPr>
          <p:cNvPr id="7" name="TextBox 6">
            <a:extLst>
              <a:ext uri="{FF2B5EF4-FFF2-40B4-BE49-F238E27FC236}">
                <a16:creationId xmlns:a16="http://schemas.microsoft.com/office/drawing/2014/main" id="{A5A666EE-1027-4261-AD64-2A470D0A44F7}"/>
              </a:ext>
            </a:extLst>
          </p:cNvPr>
          <p:cNvSpPr txBox="1"/>
          <p:nvPr/>
        </p:nvSpPr>
        <p:spPr>
          <a:xfrm>
            <a:off x="5747032" y="129311"/>
            <a:ext cx="2656753"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Project website:</a:t>
            </a:r>
          </a:p>
        </p:txBody>
      </p:sp>
      <p:sp>
        <p:nvSpPr>
          <p:cNvPr id="8" name="Rectangle 7">
            <a:extLst>
              <a:ext uri="{FF2B5EF4-FFF2-40B4-BE49-F238E27FC236}">
                <a16:creationId xmlns:a16="http://schemas.microsoft.com/office/drawing/2014/main" id="{C6E7C617-9201-4E8D-8FE4-86672273EAC9}"/>
              </a:ext>
            </a:extLst>
          </p:cNvPr>
          <p:cNvSpPr/>
          <p:nvPr/>
        </p:nvSpPr>
        <p:spPr>
          <a:xfrm>
            <a:off x="5747032" y="883534"/>
            <a:ext cx="5811206" cy="369332"/>
          </a:xfrm>
          <a:prstGeom prst="rect">
            <a:avLst/>
          </a:prstGeom>
        </p:spPr>
        <p:txBody>
          <a:bodyPr wrap="none">
            <a:spAutoFit/>
          </a:bodyPr>
          <a:lstStyle/>
          <a:p>
            <a:r>
              <a:rPr lang="en-US" dirty="0">
                <a:solidFill>
                  <a:schemeClr val="bg1"/>
                </a:solidFill>
                <a:latin typeface="Times New Roman" panose="02020603050405020304" pitchFamily="18" charset="0"/>
                <a:cs typeface="Times New Roman" panose="02020603050405020304" pitchFamily="18" charset="0"/>
              </a:rPr>
              <a:t>http://www.cs.cityu.edu.hk/~yibisong/ijcai17_sr/index.html</a:t>
            </a:r>
          </a:p>
        </p:txBody>
      </p:sp>
    </p:spTree>
    <p:extLst>
      <p:ext uri="{BB962C8B-B14F-4D97-AF65-F5344CB8AC3E}">
        <p14:creationId xmlns:p14="http://schemas.microsoft.com/office/powerpoint/2010/main" val="168990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ACE9D-15E2-4C42-BC4E-2309E865E754}"/>
              </a:ext>
            </a:extLst>
          </p:cNvPr>
          <p:cNvSpPr txBox="1"/>
          <p:nvPr/>
        </p:nvSpPr>
        <p:spPr>
          <a:xfrm>
            <a:off x="0" y="9239"/>
            <a:ext cx="2545890"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1. Introduction</a:t>
            </a:r>
          </a:p>
        </p:txBody>
      </p:sp>
      <p:pic>
        <p:nvPicPr>
          <p:cNvPr id="7" name="Picture 6">
            <a:extLst>
              <a:ext uri="{FF2B5EF4-FFF2-40B4-BE49-F238E27FC236}">
                <a16:creationId xmlns:a16="http://schemas.microsoft.com/office/drawing/2014/main" id="{8F5A04D1-6D99-4F2C-A203-98DD1F946ACF}"/>
              </a:ext>
            </a:extLst>
          </p:cNvPr>
          <p:cNvPicPr>
            <a:picLocks noChangeAspect="1"/>
          </p:cNvPicPr>
          <p:nvPr/>
        </p:nvPicPr>
        <p:blipFill>
          <a:blip r:embed="rId3"/>
          <a:stretch>
            <a:fillRect/>
          </a:stretch>
        </p:blipFill>
        <p:spPr>
          <a:xfrm>
            <a:off x="1448435" y="532459"/>
            <a:ext cx="4666667" cy="6285714"/>
          </a:xfrm>
          <a:prstGeom prst="rect">
            <a:avLst/>
          </a:prstGeom>
        </p:spPr>
      </p:pic>
      <p:pic>
        <p:nvPicPr>
          <p:cNvPr id="9" name="Picture 8" descr="A close up of a person smiling for the camera&#10;&#10;Description generated with very high confidence">
            <a:extLst>
              <a:ext uri="{FF2B5EF4-FFF2-40B4-BE49-F238E27FC236}">
                <a16:creationId xmlns:a16="http://schemas.microsoft.com/office/drawing/2014/main" id="{B1049D8D-65A8-4865-BF85-E325D494D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102" y="532459"/>
            <a:ext cx="4666667" cy="6285714"/>
          </a:xfrm>
          <a:prstGeom prst="rect">
            <a:avLst/>
          </a:prstGeom>
        </p:spPr>
      </p:pic>
    </p:spTree>
    <p:extLst>
      <p:ext uri="{BB962C8B-B14F-4D97-AF65-F5344CB8AC3E}">
        <p14:creationId xmlns:p14="http://schemas.microsoft.com/office/powerpoint/2010/main" val="157187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A707C3-2146-4191-AF1E-62DA629F49AD}"/>
              </a:ext>
            </a:extLst>
          </p:cNvPr>
          <p:cNvSpPr txBox="1"/>
          <p:nvPr/>
        </p:nvSpPr>
        <p:spPr>
          <a:xfrm>
            <a:off x="0" y="9239"/>
            <a:ext cx="2545890"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1. Introduction</a:t>
            </a:r>
          </a:p>
        </p:txBody>
      </p:sp>
      <p:pic>
        <p:nvPicPr>
          <p:cNvPr id="1028" name="Picture 4" descr="face">
            <a:extLst>
              <a:ext uri="{FF2B5EF4-FFF2-40B4-BE49-F238E27FC236}">
                <a16:creationId xmlns:a16="http://schemas.microsoft.com/office/drawing/2014/main" id="{42EBF9CD-7D4B-44D5-A71C-1C2E93BB7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52" y="809495"/>
            <a:ext cx="11925508" cy="47969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DA0F5F-F502-4194-A5C6-FD5CD9212E40}"/>
              </a:ext>
            </a:extLst>
          </p:cNvPr>
          <p:cNvSpPr txBox="1"/>
          <p:nvPr/>
        </p:nvSpPr>
        <p:spPr>
          <a:xfrm>
            <a:off x="894256" y="5818854"/>
            <a:ext cx="10600402" cy="584775"/>
          </a:xfrm>
          <a:prstGeom prst="rect">
            <a:avLst/>
          </a:prstGeom>
          <a:noFill/>
        </p:spPr>
        <p:txBody>
          <a:bodyPr wrap="none" rtlCol="0">
            <a:spAutoFit/>
          </a:bodyPr>
          <a:lstStyle/>
          <a:p>
            <a:r>
              <a:rPr lang="en-US" sz="3200" dirty="0">
                <a:solidFill>
                  <a:schemeClr val="bg1"/>
                </a:solidFill>
                <a:latin typeface="Palatino Linotype" panose="02040502050505030304" pitchFamily="18" charset="0"/>
              </a:rPr>
              <a:t>Applications: Facial region recovery from existing photos.</a:t>
            </a:r>
          </a:p>
        </p:txBody>
      </p:sp>
    </p:spTree>
    <p:extLst>
      <p:ext uri="{BB962C8B-B14F-4D97-AF65-F5344CB8AC3E}">
        <p14:creationId xmlns:p14="http://schemas.microsoft.com/office/powerpoint/2010/main" val="340768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E0691D1-4F41-4E52-AEDB-F767A8657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38" y="714157"/>
            <a:ext cx="7397129" cy="5779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78E9D49-6316-4C6F-83E9-180A87F3919F}"/>
              </a:ext>
            </a:extLst>
          </p:cNvPr>
          <p:cNvSpPr txBox="1"/>
          <p:nvPr/>
        </p:nvSpPr>
        <p:spPr>
          <a:xfrm>
            <a:off x="0" y="9239"/>
            <a:ext cx="2545890" cy="523220"/>
          </a:xfrm>
          <a:prstGeom prst="rect">
            <a:avLst/>
          </a:prstGeom>
          <a:noFill/>
        </p:spPr>
        <p:txBody>
          <a:bodyPr wrap="none" rtlCol="0">
            <a:spAutoFit/>
          </a:bodyPr>
          <a:lstStyle/>
          <a:p>
            <a:r>
              <a:rPr lang="en-US" sz="2800" dirty="0">
                <a:solidFill>
                  <a:schemeClr val="bg1"/>
                </a:solidFill>
                <a:latin typeface="Palatino Linotype" panose="02040502050505030304" pitchFamily="18" charset="0"/>
              </a:rPr>
              <a:t>1. Introduction</a:t>
            </a:r>
          </a:p>
        </p:txBody>
      </p:sp>
      <p:sp>
        <p:nvSpPr>
          <p:cNvPr id="4" name="TextBox 3">
            <a:extLst>
              <a:ext uri="{FF2B5EF4-FFF2-40B4-BE49-F238E27FC236}">
                <a16:creationId xmlns:a16="http://schemas.microsoft.com/office/drawing/2014/main" id="{C9975560-FBA9-45E1-9EF6-6D916227DA5A}"/>
              </a:ext>
            </a:extLst>
          </p:cNvPr>
          <p:cNvSpPr txBox="1"/>
          <p:nvPr/>
        </p:nvSpPr>
        <p:spPr>
          <a:xfrm>
            <a:off x="8052437" y="1440818"/>
            <a:ext cx="3667414" cy="3046988"/>
          </a:xfrm>
          <a:prstGeom prst="rect">
            <a:avLst/>
          </a:prstGeom>
          <a:noFill/>
        </p:spPr>
        <p:txBody>
          <a:bodyPr wrap="none" rtlCol="0">
            <a:spAutoFit/>
          </a:bodyPr>
          <a:lstStyle/>
          <a:p>
            <a:r>
              <a:rPr lang="en-US" sz="3200" dirty="0">
                <a:solidFill>
                  <a:schemeClr val="bg1"/>
                </a:solidFill>
                <a:latin typeface="Palatino Linotype" panose="02040502050505030304" pitchFamily="18" charset="0"/>
              </a:rPr>
              <a:t>Applications:</a:t>
            </a:r>
          </a:p>
          <a:p>
            <a:endParaRPr lang="en-US" sz="3200" dirty="0">
              <a:solidFill>
                <a:schemeClr val="bg1"/>
              </a:solidFill>
              <a:latin typeface="Palatino Linotype" panose="02040502050505030304" pitchFamily="18" charset="0"/>
            </a:endParaRPr>
          </a:p>
          <a:p>
            <a:r>
              <a:rPr lang="en-US" sz="3200" dirty="0">
                <a:solidFill>
                  <a:schemeClr val="bg1"/>
                </a:solidFill>
                <a:latin typeface="Palatino Linotype" panose="02040502050505030304" pitchFamily="18" charset="0"/>
              </a:rPr>
              <a:t>Low resolution</a:t>
            </a:r>
          </a:p>
          <a:p>
            <a:r>
              <a:rPr lang="en-US" sz="3200" dirty="0">
                <a:solidFill>
                  <a:schemeClr val="bg1"/>
                </a:solidFill>
                <a:latin typeface="Palatino Linotype" panose="02040502050505030304" pitchFamily="18" charset="0"/>
              </a:rPr>
              <a:t>face recognition </a:t>
            </a:r>
          </a:p>
          <a:p>
            <a:r>
              <a:rPr lang="en-US" sz="3200" dirty="0">
                <a:solidFill>
                  <a:schemeClr val="bg1"/>
                </a:solidFill>
                <a:latin typeface="Palatino Linotype" panose="02040502050505030304" pitchFamily="18" charset="0"/>
              </a:rPr>
              <a:t>under surveillance </a:t>
            </a:r>
          </a:p>
          <a:p>
            <a:r>
              <a:rPr lang="en-US" sz="3200" dirty="0">
                <a:solidFill>
                  <a:schemeClr val="bg1"/>
                </a:solidFill>
                <a:latin typeface="Palatino Linotype" panose="02040502050505030304" pitchFamily="18" charset="0"/>
              </a:rPr>
              <a:t>scenario.</a:t>
            </a:r>
          </a:p>
        </p:txBody>
      </p:sp>
    </p:spTree>
    <p:extLst>
      <p:ext uri="{BB962C8B-B14F-4D97-AF65-F5344CB8AC3E}">
        <p14:creationId xmlns:p14="http://schemas.microsoft.com/office/powerpoint/2010/main" val="290036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45477-7288-4DC7-9F68-07542F46ACDC}"/>
              </a:ext>
            </a:extLst>
          </p:cNvPr>
          <p:cNvSpPr txBox="1"/>
          <p:nvPr/>
        </p:nvSpPr>
        <p:spPr>
          <a:xfrm>
            <a:off x="814644" y="1136881"/>
            <a:ext cx="3690434"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1.	Introduction</a:t>
            </a:r>
          </a:p>
        </p:txBody>
      </p:sp>
      <p:sp>
        <p:nvSpPr>
          <p:cNvPr id="3" name="TextBox 2">
            <a:extLst>
              <a:ext uri="{FF2B5EF4-FFF2-40B4-BE49-F238E27FC236}">
                <a16:creationId xmlns:a16="http://schemas.microsoft.com/office/drawing/2014/main" id="{C55AE898-18D2-4DC7-8323-4D45B9643DCC}"/>
              </a:ext>
            </a:extLst>
          </p:cNvPr>
          <p:cNvSpPr txBox="1"/>
          <p:nvPr/>
        </p:nvSpPr>
        <p:spPr>
          <a:xfrm>
            <a:off x="814644" y="2328371"/>
            <a:ext cx="3894015"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2.	Related work</a:t>
            </a:r>
          </a:p>
        </p:txBody>
      </p:sp>
      <p:sp>
        <p:nvSpPr>
          <p:cNvPr id="4" name="TextBox 3">
            <a:extLst>
              <a:ext uri="{FF2B5EF4-FFF2-40B4-BE49-F238E27FC236}">
                <a16:creationId xmlns:a16="http://schemas.microsoft.com/office/drawing/2014/main" id="{AF34EDEA-E3D4-4A44-B388-F0ADFD0C7530}"/>
              </a:ext>
            </a:extLst>
          </p:cNvPr>
          <p:cNvSpPr txBox="1"/>
          <p:nvPr/>
        </p:nvSpPr>
        <p:spPr>
          <a:xfrm>
            <a:off x="814644" y="3519862"/>
            <a:ext cx="5182829"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3.	Proposed algorithm</a:t>
            </a:r>
          </a:p>
        </p:txBody>
      </p:sp>
      <p:sp>
        <p:nvSpPr>
          <p:cNvPr id="5" name="TextBox 4">
            <a:extLst>
              <a:ext uri="{FF2B5EF4-FFF2-40B4-BE49-F238E27FC236}">
                <a16:creationId xmlns:a16="http://schemas.microsoft.com/office/drawing/2014/main" id="{44516F27-9C24-4D62-A86E-D3EDD831ADFE}"/>
              </a:ext>
            </a:extLst>
          </p:cNvPr>
          <p:cNvSpPr txBox="1"/>
          <p:nvPr/>
        </p:nvSpPr>
        <p:spPr>
          <a:xfrm>
            <a:off x="814644" y="4711353"/>
            <a:ext cx="4717958" cy="646331"/>
          </a:xfrm>
          <a:prstGeom prst="rect">
            <a:avLst/>
          </a:prstGeom>
          <a:noFill/>
        </p:spPr>
        <p:txBody>
          <a:bodyPr wrap="none" rtlCol="0">
            <a:spAutoFit/>
          </a:bodyPr>
          <a:lstStyle/>
          <a:p>
            <a:r>
              <a:rPr lang="en-US" sz="3600" dirty="0">
                <a:solidFill>
                  <a:schemeClr val="bg1"/>
                </a:solidFill>
                <a:latin typeface="Palatino Linotype" panose="02040502050505030304" pitchFamily="18" charset="0"/>
              </a:rPr>
              <a:t>4.	Demo and results</a:t>
            </a:r>
          </a:p>
        </p:txBody>
      </p:sp>
    </p:spTree>
    <p:extLst>
      <p:ext uri="{BB962C8B-B14F-4D97-AF65-F5344CB8AC3E}">
        <p14:creationId xmlns:p14="http://schemas.microsoft.com/office/powerpoint/2010/main" val="187214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93FE8C-D233-4EE5-9F8F-CA8861022DDD}"/>
              </a:ext>
            </a:extLst>
          </p:cNvPr>
          <p:cNvSpPr txBox="1"/>
          <p:nvPr/>
        </p:nvSpPr>
        <p:spPr>
          <a:xfrm>
            <a:off x="0" y="9239"/>
            <a:ext cx="7384266" cy="523220"/>
          </a:xfrm>
          <a:prstGeom prst="rect">
            <a:avLst/>
          </a:prstGeom>
          <a:noFill/>
        </p:spPr>
        <p:txBody>
          <a:bodyPr wrap="none" rtlCol="0">
            <a:spAutoFit/>
          </a:bodyPr>
          <a:lstStyle/>
          <a:p>
            <a:r>
              <a:rPr lang="en-US" sz="2800">
                <a:solidFill>
                  <a:schemeClr val="bg1"/>
                </a:solidFill>
                <a:latin typeface="Palatino Linotype" panose="02040502050505030304" pitchFamily="18" charset="0"/>
              </a:rPr>
              <a:t>2. Related works:  Learning based framework</a:t>
            </a:r>
            <a:endParaRPr lang="en-US" sz="2800" dirty="0">
              <a:solidFill>
                <a:schemeClr val="bg1"/>
              </a:solidFill>
              <a:latin typeface="Palatino Linotype" panose="02040502050505030304" pitchFamily="18" charset="0"/>
            </a:endParaRPr>
          </a:p>
        </p:txBody>
      </p:sp>
      <p:pic>
        <p:nvPicPr>
          <p:cNvPr id="6" name="Picture 5">
            <a:extLst>
              <a:ext uri="{FF2B5EF4-FFF2-40B4-BE49-F238E27FC236}">
                <a16:creationId xmlns:a16="http://schemas.microsoft.com/office/drawing/2014/main" id="{ABCC6A1A-4063-4045-A1ED-0D15D13E91B9}"/>
              </a:ext>
            </a:extLst>
          </p:cNvPr>
          <p:cNvPicPr>
            <a:picLocks noChangeAspect="1"/>
          </p:cNvPicPr>
          <p:nvPr/>
        </p:nvPicPr>
        <p:blipFill>
          <a:blip r:embed="rId3"/>
          <a:stretch>
            <a:fillRect/>
          </a:stretch>
        </p:blipFill>
        <p:spPr>
          <a:xfrm>
            <a:off x="-1" y="634107"/>
            <a:ext cx="12192849" cy="5397237"/>
          </a:xfrm>
          <a:prstGeom prst="rect">
            <a:avLst/>
          </a:prstGeom>
        </p:spPr>
      </p:pic>
      <p:sp>
        <p:nvSpPr>
          <p:cNvPr id="9" name="TextBox 8">
            <a:extLst>
              <a:ext uri="{FF2B5EF4-FFF2-40B4-BE49-F238E27FC236}">
                <a16:creationId xmlns:a16="http://schemas.microsoft.com/office/drawing/2014/main" id="{478E7F4D-A573-4930-ACB6-7CB74FFF434F}"/>
              </a:ext>
            </a:extLst>
          </p:cNvPr>
          <p:cNvSpPr txBox="1"/>
          <p:nvPr/>
        </p:nvSpPr>
        <p:spPr>
          <a:xfrm>
            <a:off x="266184" y="5985214"/>
            <a:ext cx="3401893" cy="584775"/>
          </a:xfrm>
          <a:prstGeom prst="rect">
            <a:avLst/>
          </a:prstGeom>
          <a:noFill/>
        </p:spPr>
        <p:txBody>
          <a:bodyPr wrap="none" rtlCol="0">
            <a:spAutoFit/>
          </a:bodyPr>
          <a:lstStyle/>
          <a:p>
            <a:r>
              <a:rPr lang="en-US" sz="3200" dirty="0">
                <a:solidFill>
                  <a:schemeClr val="bg1"/>
                </a:solidFill>
                <a:latin typeface="Palatino Linotype" panose="02040502050505030304" pitchFamily="18" charset="0"/>
              </a:rPr>
              <a:t>Generic image SR</a:t>
            </a:r>
          </a:p>
        </p:txBody>
      </p:sp>
      <p:sp>
        <p:nvSpPr>
          <p:cNvPr id="10" name="TextBox 9">
            <a:extLst>
              <a:ext uri="{FF2B5EF4-FFF2-40B4-BE49-F238E27FC236}">
                <a16:creationId xmlns:a16="http://schemas.microsoft.com/office/drawing/2014/main" id="{3B46E745-6706-46FA-977D-5C0D381DE142}"/>
              </a:ext>
            </a:extLst>
          </p:cNvPr>
          <p:cNvSpPr txBox="1"/>
          <p:nvPr/>
        </p:nvSpPr>
        <p:spPr>
          <a:xfrm>
            <a:off x="4399464" y="5989833"/>
            <a:ext cx="3599062" cy="584775"/>
          </a:xfrm>
          <a:prstGeom prst="rect">
            <a:avLst/>
          </a:prstGeom>
          <a:noFill/>
        </p:spPr>
        <p:txBody>
          <a:bodyPr wrap="none" rtlCol="0">
            <a:spAutoFit/>
          </a:bodyPr>
          <a:lstStyle/>
          <a:p>
            <a:r>
              <a:rPr lang="en-US" sz="3200" dirty="0">
                <a:solidFill>
                  <a:schemeClr val="bg1"/>
                </a:solidFill>
                <a:latin typeface="Palatino Linotype" panose="02040502050505030304" pitchFamily="18" charset="0"/>
              </a:rPr>
              <a:t>Face hallucination</a:t>
            </a:r>
          </a:p>
        </p:txBody>
      </p:sp>
      <p:sp>
        <p:nvSpPr>
          <p:cNvPr id="12" name="TextBox 11">
            <a:extLst>
              <a:ext uri="{FF2B5EF4-FFF2-40B4-BE49-F238E27FC236}">
                <a16:creationId xmlns:a16="http://schemas.microsoft.com/office/drawing/2014/main" id="{0089C7F9-6BD5-4837-A4C5-098C8F791865}"/>
              </a:ext>
            </a:extLst>
          </p:cNvPr>
          <p:cNvSpPr txBox="1"/>
          <p:nvPr/>
        </p:nvSpPr>
        <p:spPr>
          <a:xfrm>
            <a:off x="8846779" y="6012928"/>
            <a:ext cx="2726837" cy="584775"/>
          </a:xfrm>
          <a:prstGeom prst="rect">
            <a:avLst/>
          </a:prstGeom>
          <a:noFill/>
        </p:spPr>
        <p:txBody>
          <a:bodyPr wrap="none" rtlCol="0">
            <a:spAutoFit/>
          </a:bodyPr>
          <a:lstStyle/>
          <a:p>
            <a:r>
              <a:rPr lang="en-US" sz="3200" dirty="0">
                <a:solidFill>
                  <a:schemeClr val="bg1"/>
                </a:solidFill>
                <a:latin typeface="Palatino Linotype" panose="02040502050505030304" pitchFamily="18" charset="0"/>
              </a:rPr>
              <a:t>Ground Truth</a:t>
            </a:r>
          </a:p>
        </p:txBody>
      </p:sp>
    </p:spTree>
    <p:extLst>
      <p:ext uri="{BB962C8B-B14F-4D97-AF65-F5344CB8AC3E}">
        <p14:creationId xmlns:p14="http://schemas.microsoft.com/office/powerpoint/2010/main" val="153849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0C2122-DF51-4D6A-A351-52B4A8B36509}"/>
              </a:ext>
            </a:extLst>
          </p:cNvPr>
          <p:cNvSpPr txBox="1"/>
          <p:nvPr/>
        </p:nvSpPr>
        <p:spPr>
          <a:xfrm>
            <a:off x="0" y="9239"/>
            <a:ext cx="7384266" cy="523220"/>
          </a:xfrm>
          <a:prstGeom prst="rect">
            <a:avLst/>
          </a:prstGeom>
          <a:noFill/>
        </p:spPr>
        <p:txBody>
          <a:bodyPr wrap="none" rtlCol="0">
            <a:spAutoFit/>
          </a:bodyPr>
          <a:lstStyle/>
          <a:p>
            <a:r>
              <a:rPr lang="en-US" sz="2800">
                <a:solidFill>
                  <a:schemeClr val="bg1"/>
                </a:solidFill>
                <a:latin typeface="Palatino Linotype" panose="02040502050505030304" pitchFamily="18" charset="0"/>
              </a:rPr>
              <a:t>2. Related works:  Learning based framework</a:t>
            </a:r>
            <a:endParaRPr lang="en-US" sz="2800" dirty="0">
              <a:solidFill>
                <a:schemeClr val="bg1"/>
              </a:solidFill>
              <a:latin typeface="Palatino Linotype" panose="02040502050505030304" pitchFamily="18" charset="0"/>
            </a:endParaRPr>
          </a:p>
        </p:txBody>
      </p:sp>
      <p:pic>
        <p:nvPicPr>
          <p:cNvPr id="3" name="Picture 2" descr="C:\Users\yibisong\Desktop\temp.png">
            <a:extLst>
              <a:ext uri="{FF2B5EF4-FFF2-40B4-BE49-F238E27FC236}">
                <a16:creationId xmlns:a16="http://schemas.microsoft.com/office/drawing/2014/main" id="{C2F08ED5-D09C-405A-A4F2-03796FB75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6" y="770120"/>
            <a:ext cx="5513539" cy="50934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yibisong\Desktop\temp.png">
            <a:extLst>
              <a:ext uri="{FF2B5EF4-FFF2-40B4-BE49-F238E27FC236}">
                <a16:creationId xmlns:a16="http://schemas.microsoft.com/office/drawing/2014/main" id="{D352ACFE-74EE-4E12-937F-A767274B3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1790" y="770119"/>
            <a:ext cx="6715007" cy="5088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DF729E-3381-4835-9FE9-C090E5020597}"/>
              </a:ext>
            </a:extLst>
          </p:cNvPr>
          <p:cNvSpPr txBox="1"/>
          <p:nvPr/>
        </p:nvSpPr>
        <p:spPr>
          <a:xfrm>
            <a:off x="457200" y="6156041"/>
            <a:ext cx="11389336" cy="461665"/>
          </a:xfrm>
          <a:prstGeom prst="rect">
            <a:avLst/>
          </a:prstGeom>
          <a:noFill/>
        </p:spPr>
        <p:txBody>
          <a:bodyPr wrap="none" rtlCol="0">
            <a:spAutoFit/>
          </a:bodyPr>
          <a:lstStyle/>
          <a:p>
            <a:r>
              <a:rPr lang="en-US" sz="2400" dirty="0">
                <a:solidFill>
                  <a:schemeClr val="bg1"/>
                </a:solidFill>
                <a:latin typeface="Palatino Linotype" panose="02040502050505030304" pitchFamily="18" charset="0"/>
              </a:rPr>
              <a:t>Xiang Ma, </a:t>
            </a:r>
            <a:r>
              <a:rPr lang="en-US" sz="2400" dirty="0" err="1">
                <a:solidFill>
                  <a:schemeClr val="bg1"/>
                </a:solidFill>
                <a:latin typeface="Palatino Linotype" panose="02040502050505030304" pitchFamily="18" charset="0"/>
              </a:rPr>
              <a:t>Junping</a:t>
            </a:r>
            <a:r>
              <a:rPr lang="en-US" sz="2400" dirty="0">
                <a:solidFill>
                  <a:schemeClr val="bg1"/>
                </a:solidFill>
                <a:latin typeface="Palatino Linotype" panose="02040502050505030304" pitchFamily="18" charset="0"/>
              </a:rPr>
              <a:t> Zhang, Chun Qi. Hallucinating face by position-patch. PR 2010</a:t>
            </a:r>
          </a:p>
        </p:txBody>
      </p:sp>
    </p:spTree>
    <p:extLst>
      <p:ext uri="{BB962C8B-B14F-4D97-AF65-F5344CB8AC3E}">
        <p14:creationId xmlns:p14="http://schemas.microsoft.com/office/powerpoint/2010/main" val="119438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3F0438-5799-4F74-8214-9159EBBFCB8A}"/>
              </a:ext>
            </a:extLst>
          </p:cNvPr>
          <p:cNvSpPr txBox="1"/>
          <p:nvPr/>
        </p:nvSpPr>
        <p:spPr>
          <a:xfrm>
            <a:off x="0" y="9239"/>
            <a:ext cx="7384266" cy="523220"/>
          </a:xfrm>
          <a:prstGeom prst="rect">
            <a:avLst/>
          </a:prstGeom>
          <a:noFill/>
        </p:spPr>
        <p:txBody>
          <a:bodyPr wrap="none" rtlCol="0">
            <a:spAutoFit/>
          </a:bodyPr>
          <a:lstStyle/>
          <a:p>
            <a:r>
              <a:rPr lang="en-US" sz="2800">
                <a:solidFill>
                  <a:schemeClr val="bg1"/>
                </a:solidFill>
                <a:latin typeface="Palatino Linotype" panose="02040502050505030304" pitchFamily="18" charset="0"/>
              </a:rPr>
              <a:t>2. Related works:  Learning based framework</a:t>
            </a:r>
            <a:endParaRPr lang="en-US" sz="2800" dirty="0">
              <a:solidFill>
                <a:schemeClr val="bg1"/>
              </a:solidFill>
              <a:latin typeface="Palatino Linotype" panose="02040502050505030304" pitchFamily="18" charset="0"/>
            </a:endParaRPr>
          </a:p>
        </p:txBody>
      </p:sp>
      <p:pic>
        <p:nvPicPr>
          <p:cNvPr id="3" name="Picture 2" descr="C:\Users\yibisong\Desktop\temp.png">
            <a:extLst>
              <a:ext uri="{FF2B5EF4-FFF2-40B4-BE49-F238E27FC236}">
                <a16:creationId xmlns:a16="http://schemas.microsoft.com/office/drawing/2014/main" id="{C5969423-8AF4-401F-9E43-72153F1A9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4217"/>
            <a:ext cx="12192000" cy="31482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1B1FD2-D964-4EB7-B983-1395469E6D03}"/>
              </a:ext>
            </a:extLst>
          </p:cNvPr>
          <p:cNvSpPr txBox="1"/>
          <p:nvPr/>
        </p:nvSpPr>
        <p:spPr>
          <a:xfrm>
            <a:off x="-32534" y="5433467"/>
            <a:ext cx="11670182" cy="400110"/>
          </a:xfrm>
          <a:prstGeom prst="rect">
            <a:avLst/>
          </a:prstGeom>
          <a:noFill/>
        </p:spPr>
        <p:txBody>
          <a:bodyPr wrap="none" rtlCol="0">
            <a:spAutoFit/>
          </a:bodyPr>
          <a:lstStyle>
            <a:defPPr>
              <a:defRPr lang="en-US"/>
            </a:defPPr>
            <a:lvl1pPr>
              <a:defRPr sz="2800">
                <a:solidFill>
                  <a:schemeClr val="bg1"/>
                </a:solidFill>
                <a:latin typeface="Palatino Linotype" panose="02040502050505030304" pitchFamily="18" charset="0"/>
              </a:defRPr>
            </a:lvl1pPr>
          </a:lstStyle>
          <a:p>
            <a:r>
              <a:rPr lang="en-US" sz="2000" dirty="0"/>
              <a:t>Marshall </a:t>
            </a:r>
            <a:r>
              <a:rPr lang="en-US" sz="2000" dirty="0" err="1"/>
              <a:t>Tappen</a:t>
            </a:r>
            <a:r>
              <a:rPr lang="en-US" sz="2000" dirty="0"/>
              <a:t>, Ce Liu. A Bayesian Approach to Alignment-based Image Hallucination.  ECCV 2012</a:t>
            </a:r>
          </a:p>
        </p:txBody>
      </p:sp>
    </p:spTree>
    <p:extLst>
      <p:ext uri="{BB962C8B-B14F-4D97-AF65-F5344CB8AC3E}">
        <p14:creationId xmlns:p14="http://schemas.microsoft.com/office/powerpoint/2010/main" val="88117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6267</TotalTime>
  <Words>1841</Words>
  <Application>Microsoft Office PowerPoint</Application>
  <PresentationFormat>Widescreen</PresentationFormat>
  <Paragraphs>167</Paragraphs>
  <Slides>29</Slides>
  <Notes>29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Palatino Linotype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SONG Yibing</dc:creator>
  <cp:lastModifiedBy>SONG Yibing</cp:lastModifiedBy>
  <cp:revision>42</cp:revision>
  <dcterms:created xsi:type="dcterms:W3CDTF">2017-07-07T06:42:33Z</dcterms:created>
  <dcterms:modified xsi:type="dcterms:W3CDTF">2017-07-28T07:18:24Z</dcterms:modified>
</cp:coreProperties>
</file>